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Default Extension="xlsm" ContentType="application/vnd.ms-excel.sheet.macroEnabled.12"/>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handoutMasterIdLst>
    <p:handoutMasterId r:id="rId29"/>
  </p:handoutMasterIdLst>
  <p:sldIdLst>
    <p:sldId id="415" r:id="rId2"/>
    <p:sldId id="416" r:id="rId3"/>
    <p:sldId id="455" r:id="rId4"/>
    <p:sldId id="431" r:id="rId5"/>
    <p:sldId id="341" r:id="rId6"/>
    <p:sldId id="428" r:id="rId7"/>
    <p:sldId id="445" r:id="rId8"/>
    <p:sldId id="456" r:id="rId9"/>
    <p:sldId id="457" r:id="rId10"/>
    <p:sldId id="471" r:id="rId11"/>
    <p:sldId id="469" r:id="rId12"/>
    <p:sldId id="458" r:id="rId13"/>
    <p:sldId id="443" r:id="rId14"/>
    <p:sldId id="460" r:id="rId15"/>
    <p:sldId id="441" r:id="rId16"/>
    <p:sldId id="440" r:id="rId17"/>
    <p:sldId id="442" r:id="rId18"/>
    <p:sldId id="462" r:id="rId19"/>
    <p:sldId id="463" r:id="rId20"/>
    <p:sldId id="464" r:id="rId21"/>
    <p:sldId id="465" r:id="rId22"/>
    <p:sldId id="466" r:id="rId23"/>
    <p:sldId id="470" r:id="rId24"/>
    <p:sldId id="467" r:id="rId25"/>
    <p:sldId id="444" r:id="rId26"/>
    <p:sldId id="406" r:id="rId2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7" autoAdjust="0"/>
    <p:restoredTop sz="92882" autoAdjust="0"/>
  </p:normalViewPr>
  <p:slideViewPr>
    <p:cSldViewPr snapToGrid="0" snapToObjects="1">
      <p:cViewPr varScale="1">
        <p:scale>
          <a:sx n="68" d="100"/>
          <a:sy n="68" d="100"/>
        </p:scale>
        <p:origin x="-1212" y="-90"/>
      </p:cViewPr>
      <p:guideLst>
        <p:guide orient="horz" pos="2160"/>
        <p:guide pos="2880"/>
      </p:guideLst>
    </p:cSldViewPr>
  </p:slideViewPr>
  <p:outlineViewPr>
    <p:cViewPr>
      <p:scale>
        <a:sx n="33" d="100"/>
        <a:sy n="33" d="100"/>
      </p:scale>
      <p:origin x="85496" y="18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Macro-Enabled_Worksheet1.xlsm"/><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landford:Documents:Work:052:_Current_:2011%2009%2007_ART%20Model%20Kenya%20Zambia_Base%20Case.xlsm"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blandford:Documents:Work:052:_Current_:2011%2009%2007_ART%20Model%20Kenya%20Zambia_Base%20Case.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landford:Documents:Work:052:_Current_:2011%2009%2007_ART%20Model%20Kenya%20Zambia_Base%20Case.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landford:Documents:Work:052:_Current_:2011%2009%2007_ART%20Model%20Kenya%20Zambia_PACM%20derived%20costs%20(version%201).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landford:Documents:Work:052:_Current_:2011%2009%2007_ART%20Model%20Kenya%20Zambia_PACM%20derived%20costs%20(version%201).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landford:Documents:Work:052:_Current_:2011%2009%2007_ART%20Model%20Kenya%20Zambia_PACM%20derived%20costs%20(version%201).xlsm"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blandford:Documents:Work:052:_Current_:2011%2009%2007_ART%20Model%20Kenya%20Zambia_PACM%20derived%20costs%20(version%201).xlsm"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8"/>
  <c:clrMapOvr bg1="lt1" tx1="dk1" bg2="lt2" tx2="dk2" accent1="accent1" accent2="accent2" accent3="accent3" accent4="accent4" accent5="accent5" accent6="accent6" hlink="hlink" folHlink="folHlink"/>
  <c:chart>
    <c:autoTitleDeleted val="1"/>
    <c:plotArea>
      <c:layout/>
      <c:lineChart>
        <c:grouping val="standard"/>
        <c:ser>
          <c:idx val="1"/>
          <c:order val="1"/>
          <c:tx>
            <c:strRef>
              <c:f>Sheet1!$A$3</c:f>
              <c:strCache>
                <c:ptCount val="1"/>
                <c:pt idx="0">
                  <c:v>PEPFAR Per-Patient ART Cost</c:v>
                </c:pt>
              </c:strCache>
            </c:strRef>
          </c:tx>
          <c:spPr>
            <a:ln w="50800">
              <a:solidFill>
                <a:srgbClr val="5B8F22"/>
              </a:solidFill>
            </a:ln>
          </c:spPr>
          <c:marker>
            <c:symbol val="none"/>
          </c:marker>
          <c:cat>
            <c:strRef>
              <c:f>Sheet1!$B$1:$G$1</c:f>
              <c:strCache>
                <c:ptCount val="6"/>
                <c:pt idx="0">
                  <c:v>2004</c:v>
                </c:pt>
                <c:pt idx="1">
                  <c:v>2005</c:v>
                </c:pt>
                <c:pt idx="2">
                  <c:v>2006</c:v>
                </c:pt>
                <c:pt idx="3">
                  <c:v>2007</c:v>
                </c:pt>
                <c:pt idx="4">
                  <c:v>2008</c:v>
                </c:pt>
                <c:pt idx="5">
                  <c:v>2009</c:v>
                </c:pt>
              </c:strCache>
            </c:strRef>
          </c:cat>
          <c:val>
            <c:numRef>
              <c:f>Sheet1!$B$3:$G$3</c:f>
              <c:numCache>
                <c:formatCode>"$"#,##0</c:formatCode>
                <c:ptCount val="6"/>
                <c:pt idx="0">
                  <c:v>1053.1559489078898</c:v>
                </c:pt>
                <c:pt idx="1">
                  <c:v>836.30296096432176</c:v>
                </c:pt>
                <c:pt idx="2">
                  <c:v>658.15926915910791</c:v>
                </c:pt>
                <c:pt idx="3">
                  <c:v>673.38709608969111</c:v>
                </c:pt>
                <c:pt idx="4">
                  <c:v>647.41588994080053</c:v>
                </c:pt>
                <c:pt idx="5">
                  <c:v>452.88316644130316</c:v>
                </c:pt>
              </c:numCache>
            </c:numRef>
          </c:val>
        </c:ser>
        <c:dLbls/>
        <c:marker val="1"/>
        <c:axId val="80738944"/>
        <c:axId val="80753024"/>
      </c:lineChart>
      <c:lineChart>
        <c:grouping val="standard"/>
        <c:ser>
          <c:idx val="0"/>
          <c:order val="0"/>
          <c:tx>
            <c:strRef>
              <c:f>Sheet1!$A$2</c:f>
              <c:strCache>
                <c:ptCount val="1"/>
                <c:pt idx="0">
                  <c:v>No. of Direct ART Patients</c:v>
                </c:pt>
              </c:strCache>
            </c:strRef>
          </c:tx>
          <c:spPr>
            <a:ln w="50800"/>
          </c:spPr>
          <c:marker>
            <c:symbol val="none"/>
          </c:marker>
          <c:cat>
            <c:strRef>
              <c:f>Sheet1!$B$1:$G$1</c:f>
              <c:strCache>
                <c:ptCount val="6"/>
                <c:pt idx="0">
                  <c:v>2004</c:v>
                </c:pt>
                <c:pt idx="1">
                  <c:v>2005</c:v>
                </c:pt>
                <c:pt idx="2">
                  <c:v>2006</c:v>
                </c:pt>
                <c:pt idx="3">
                  <c:v>2007</c:v>
                </c:pt>
                <c:pt idx="4">
                  <c:v>2008</c:v>
                </c:pt>
                <c:pt idx="5">
                  <c:v>2009</c:v>
                </c:pt>
              </c:strCache>
            </c:strRef>
          </c:cat>
          <c:val>
            <c:numRef>
              <c:f>Sheet1!$B$2:$G$2</c:f>
              <c:numCache>
                <c:formatCode>General</c:formatCode>
                <c:ptCount val="6"/>
                <c:pt idx="0">
                  <c:v>66550</c:v>
                </c:pt>
                <c:pt idx="1">
                  <c:v>249197</c:v>
                </c:pt>
                <c:pt idx="2">
                  <c:v>541479</c:v>
                </c:pt>
                <c:pt idx="3">
                  <c:v>1091674</c:v>
                </c:pt>
                <c:pt idx="4">
                  <c:v>1743673</c:v>
                </c:pt>
                <c:pt idx="5">
                  <c:v>2485317</c:v>
                </c:pt>
              </c:numCache>
            </c:numRef>
          </c:val>
        </c:ser>
        <c:dLbls/>
        <c:marker val="1"/>
        <c:axId val="80756096"/>
        <c:axId val="80754560"/>
      </c:lineChart>
      <c:catAx>
        <c:axId val="80738944"/>
        <c:scaling>
          <c:orientation val="minMax"/>
        </c:scaling>
        <c:axPos val="b"/>
        <c:numFmt formatCode="General" sourceLinked="1"/>
        <c:majorTickMark val="none"/>
        <c:tickLblPos val="nextTo"/>
        <c:txPr>
          <a:bodyPr/>
          <a:lstStyle/>
          <a:p>
            <a:pPr>
              <a:defRPr lang="en-US" sz="1400" baseline="0"/>
            </a:pPr>
            <a:endParaRPr lang="en-US"/>
          </a:p>
        </c:txPr>
        <c:crossAx val="80753024"/>
        <c:crosses val="autoZero"/>
        <c:auto val="1"/>
        <c:lblAlgn val="ctr"/>
        <c:lblOffset val="100"/>
      </c:catAx>
      <c:valAx>
        <c:axId val="80753024"/>
        <c:scaling>
          <c:orientation val="minMax"/>
        </c:scaling>
        <c:axPos val="l"/>
        <c:majorGridlines/>
        <c:minorGridlines/>
        <c:numFmt formatCode="&quot;$&quot;#,##0" sourceLinked="1"/>
        <c:tickLblPos val="nextTo"/>
        <c:txPr>
          <a:bodyPr/>
          <a:lstStyle/>
          <a:p>
            <a:pPr>
              <a:defRPr lang="en-US" sz="1400" baseline="0"/>
            </a:pPr>
            <a:endParaRPr lang="en-US"/>
          </a:p>
        </c:txPr>
        <c:crossAx val="80738944"/>
        <c:crosses val="autoZero"/>
        <c:crossBetween val="between"/>
      </c:valAx>
      <c:valAx>
        <c:axId val="80754560"/>
        <c:scaling>
          <c:orientation val="minMax"/>
        </c:scaling>
        <c:axPos val="r"/>
        <c:numFmt formatCode="General" sourceLinked="1"/>
        <c:tickLblPos val="nextTo"/>
        <c:txPr>
          <a:bodyPr/>
          <a:lstStyle/>
          <a:p>
            <a:pPr>
              <a:defRPr lang="en-US" sz="1400" baseline="0"/>
            </a:pPr>
            <a:endParaRPr lang="en-US"/>
          </a:p>
        </c:txPr>
        <c:crossAx val="80756096"/>
        <c:crosses val="max"/>
        <c:crossBetween val="between"/>
      </c:valAx>
      <c:catAx>
        <c:axId val="80756096"/>
        <c:scaling>
          <c:orientation val="minMax"/>
        </c:scaling>
        <c:delete val="1"/>
        <c:axPos val="b"/>
        <c:tickLblPos val="none"/>
        <c:crossAx val="80754560"/>
        <c:crosses val="autoZero"/>
        <c:auto val="1"/>
        <c:lblAlgn val="ctr"/>
        <c:lblOffset val="100"/>
      </c:catAx>
    </c:plotArea>
    <c:legend>
      <c:legendPos val="b"/>
      <c:layout/>
      <c:txPr>
        <a:bodyPr/>
        <a:lstStyle/>
        <a:p>
          <a:pPr>
            <a:defRPr lang="en-US" sz="1200" baseline="0"/>
          </a:pPr>
          <a:endParaRPr lang="en-US"/>
        </a:p>
      </c:txPr>
    </c:legend>
    <c:plotVisOnly val="1"/>
    <c:dispBlanksAs val="gap"/>
  </c:chart>
  <c:spPr>
    <a:solidFill>
      <a:srgbClr val="FFFFFF"/>
    </a:solidFill>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lang="en-US"/>
            </a:pPr>
            <a:r>
              <a:rPr lang="en-US" dirty="0" smtClean="0"/>
              <a:t> </a:t>
            </a:r>
            <a:r>
              <a:rPr lang="en-US" dirty="0"/>
              <a:t>ART Coverage</a:t>
            </a:r>
          </a:p>
        </c:rich>
      </c:tx>
    </c:title>
    <c:plotArea>
      <c:layout/>
      <c:lineChart>
        <c:grouping val="standard"/>
        <c:ser>
          <c:idx val="1"/>
          <c:order val="0"/>
          <c:tx>
            <c:v>&lt;350</c:v>
          </c:tx>
          <c:spPr>
            <a:ln w="63500">
              <a:solidFill>
                <a:srgbClr val="FF0000"/>
              </a:solidFill>
            </a:ln>
          </c:spPr>
          <c:marker>
            <c:symbol val="none"/>
          </c:marker>
          <c:cat>
            <c:numRef>
              <c:f>Calculations!$B$312:$B$362</c:f>
              <c:numCache>
                <c:formatCode>General</c:formatCode>
                <c:ptCount val="51"/>
                <c:pt idx="0" formatCode="0">
                  <c:v>2010</c:v>
                </c:pt>
                <c:pt idx="10" formatCode="0">
                  <c:v>2011</c:v>
                </c:pt>
                <c:pt idx="20" formatCode="0">
                  <c:v>2012</c:v>
                </c:pt>
                <c:pt idx="30" formatCode="0">
                  <c:v>2013</c:v>
                </c:pt>
                <c:pt idx="40" formatCode="0">
                  <c:v>2014</c:v>
                </c:pt>
                <c:pt idx="50" formatCode="0">
                  <c:v>2015</c:v>
                </c:pt>
              </c:numCache>
            </c:numRef>
          </c:cat>
          <c:val>
            <c:numRef>
              <c:f>Calculations!$BZ$303:$BZ$362</c:f>
              <c:numCache>
                <c:formatCode>0%</c:formatCode>
                <c:ptCount val="60"/>
                <c:pt idx="0">
                  <c:v>0.56303526233927925</c:v>
                </c:pt>
                <c:pt idx="1">
                  <c:v>0.57208797150542101</c:v>
                </c:pt>
                <c:pt idx="2">
                  <c:v>0.58188912619783117</c:v>
                </c:pt>
                <c:pt idx="3">
                  <c:v>0.59171428226126599</c:v>
                </c:pt>
                <c:pt idx="4">
                  <c:v>0.60020793102074899</c:v>
                </c:pt>
                <c:pt idx="5">
                  <c:v>0.6083392629884824</c:v>
                </c:pt>
                <c:pt idx="6">
                  <c:v>0.61714679238437642</c:v>
                </c:pt>
                <c:pt idx="7">
                  <c:v>0.62638605431782601</c:v>
                </c:pt>
                <c:pt idx="8">
                  <c:v>0.63553924917057125</c:v>
                </c:pt>
                <c:pt idx="9">
                  <c:v>0.6446220209982082</c:v>
                </c:pt>
                <c:pt idx="10">
                  <c:v>0.6538811664798716</c:v>
                </c:pt>
                <c:pt idx="11">
                  <c:v>0.65577478741342043</c:v>
                </c:pt>
                <c:pt idx="12">
                  <c:v>0.65602866486496403</c:v>
                </c:pt>
                <c:pt idx="13">
                  <c:v>0.65763368111839138</c:v>
                </c:pt>
                <c:pt idx="14">
                  <c:v>0.6599586189580936</c:v>
                </c:pt>
                <c:pt idx="15">
                  <c:v>0.66217567263823263</c:v>
                </c:pt>
                <c:pt idx="16">
                  <c:v>0.66426037352956224</c:v>
                </c:pt>
                <c:pt idx="17">
                  <c:v>0.66639481346214946</c:v>
                </c:pt>
                <c:pt idx="18">
                  <c:v>0.66861412913111018</c:v>
                </c:pt>
                <c:pt idx="19">
                  <c:v>0.67088158600987446</c:v>
                </c:pt>
                <c:pt idx="20">
                  <c:v>0.6731820498474248</c:v>
                </c:pt>
                <c:pt idx="21">
                  <c:v>0.67428056504771383</c:v>
                </c:pt>
                <c:pt idx="22">
                  <c:v>0.67510632802912018</c:v>
                </c:pt>
                <c:pt idx="23">
                  <c:v>0.67614077234524339</c:v>
                </c:pt>
                <c:pt idx="24">
                  <c:v>0.67727397340938644</c:v>
                </c:pt>
                <c:pt idx="25">
                  <c:v>0.67838261567207825</c:v>
                </c:pt>
                <c:pt idx="26">
                  <c:v>0.6794684874255954</c:v>
                </c:pt>
                <c:pt idx="27">
                  <c:v>0.68055655253721703</c:v>
                </c:pt>
                <c:pt idx="28">
                  <c:v>0.68164962321391664</c:v>
                </c:pt>
                <c:pt idx="29">
                  <c:v>0.68274261509567846</c:v>
                </c:pt>
                <c:pt idx="30">
                  <c:v>0.68383378188071497</c:v>
                </c:pt>
                <c:pt idx="31">
                  <c:v>0.68462001681692841</c:v>
                </c:pt>
                <c:pt idx="32">
                  <c:v>0.685336198120157</c:v>
                </c:pt>
                <c:pt idx="33">
                  <c:v>0.6860955534614156</c:v>
                </c:pt>
                <c:pt idx="34">
                  <c:v>0.68687082843198044</c:v>
                </c:pt>
                <c:pt idx="35">
                  <c:v>0.68763414599414519</c:v>
                </c:pt>
                <c:pt idx="36">
                  <c:v>0.68838642568743902</c:v>
                </c:pt>
                <c:pt idx="37">
                  <c:v>0.68913334936051618</c:v>
                </c:pt>
                <c:pt idx="38">
                  <c:v>0.68987558722323838</c:v>
                </c:pt>
                <c:pt idx="39">
                  <c:v>0.69061213508111019</c:v>
                </c:pt>
                <c:pt idx="40">
                  <c:v>0.69134272817683518</c:v>
                </c:pt>
                <c:pt idx="41">
                  <c:v>0.69206752729703502</c:v>
                </c:pt>
                <c:pt idx="42">
                  <c:v>0.69278660801995018</c:v>
                </c:pt>
                <c:pt idx="43">
                  <c:v>0.69349995334227243</c:v>
                </c:pt>
                <c:pt idx="44">
                  <c:v>0.6942075507774722</c:v>
                </c:pt>
                <c:pt idx="45">
                  <c:v>0.6949094063228396</c:v>
                </c:pt>
                <c:pt idx="46">
                  <c:v>0.69560552787891139</c:v>
                </c:pt>
                <c:pt idx="47">
                  <c:v>0.69629592067845947</c:v>
                </c:pt>
                <c:pt idx="48">
                  <c:v>0.69698058997898404</c:v>
                </c:pt>
                <c:pt idx="49">
                  <c:v>0.69765954234506145</c:v>
                </c:pt>
                <c:pt idx="50">
                  <c:v>0.69833278537864096</c:v>
                </c:pt>
                <c:pt idx="51">
                  <c:v>0.69900032752324825</c:v>
                </c:pt>
                <c:pt idx="52">
                  <c:v>0.69966217815914522</c:v>
                </c:pt>
                <c:pt idx="53">
                  <c:v>0.70031834770851198</c:v>
                </c:pt>
                <c:pt idx="54">
                  <c:v>0.70096884767844825</c:v>
                </c:pt>
                <c:pt idx="55">
                  <c:v>0.7016136906871232</c:v>
                </c:pt>
                <c:pt idx="56">
                  <c:v>0.70225289049222883</c:v>
                </c:pt>
                <c:pt idx="57">
                  <c:v>0.70288646201582405</c:v>
                </c:pt>
                <c:pt idx="58">
                  <c:v>0.70351442136187803</c:v>
                </c:pt>
                <c:pt idx="59">
                  <c:v>0.70413678582773842</c:v>
                </c:pt>
              </c:numCache>
            </c:numRef>
          </c:val>
        </c:ser>
        <c:ser>
          <c:idx val="0"/>
          <c:order val="1"/>
          <c:tx>
            <c:v>All HIV+</c:v>
          </c:tx>
          <c:spPr>
            <a:ln w="63500">
              <a:solidFill>
                <a:srgbClr val="002060"/>
              </a:solidFill>
            </a:ln>
          </c:spPr>
          <c:marker>
            <c:symbol val="none"/>
          </c:marker>
          <c:cat>
            <c:numRef>
              <c:f>Calculations!$B$312:$B$362</c:f>
              <c:numCache>
                <c:formatCode>General</c:formatCode>
                <c:ptCount val="51"/>
                <c:pt idx="0" formatCode="0">
                  <c:v>2010</c:v>
                </c:pt>
                <c:pt idx="10" formatCode="0">
                  <c:v>2011</c:v>
                </c:pt>
                <c:pt idx="20" formatCode="0">
                  <c:v>2012</c:v>
                </c:pt>
                <c:pt idx="30" formatCode="0">
                  <c:v>2013</c:v>
                </c:pt>
                <c:pt idx="40" formatCode="0">
                  <c:v>2014</c:v>
                </c:pt>
                <c:pt idx="50" formatCode="0">
                  <c:v>2015</c:v>
                </c:pt>
              </c:numCache>
            </c:numRef>
          </c:cat>
          <c:val>
            <c:numRef>
              <c:f>Calculations!$CA$303:$CA$362</c:f>
              <c:numCache>
                <c:formatCode>0%</c:formatCode>
                <c:ptCount val="60"/>
                <c:pt idx="0">
                  <c:v>0.21791789987800411</c:v>
                </c:pt>
                <c:pt idx="1">
                  <c:v>0.22227487223908396</c:v>
                </c:pt>
                <c:pt idx="2">
                  <c:v>0.22695315148444212</c:v>
                </c:pt>
                <c:pt idx="3">
                  <c:v>0.23166859849696606</c:v>
                </c:pt>
                <c:pt idx="4">
                  <c:v>0.23589190197572901</c:v>
                </c:pt>
                <c:pt idx="5">
                  <c:v>0.24000089007514006</c:v>
                </c:pt>
                <c:pt idx="6">
                  <c:v>0.24440498628302307</c:v>
                </c:pt>
                <c:pt idx="7">
                  <c:v>0.24900999061993806</c:v>
                </c:pt>
                <c:pt idx="8">
                  <c:v>0.25361150196489812</c:v>
                </c:pt>
                <c:pt idx="9">
                  <c:v>0.25821566928276912</c:v>
                </c:pt>
                <c:pt idx="10">
                  <c:v>0.2628743460072131</c:v>
                </c:pt>
                <c:pt idx="11">
                  <c:v>0.26458942573506411</c:v>
                </c:pt>
                <c:pt idx="12">
                  <c:v>0.26565929628456608</c:v>
                </c:pt>
                <c:pt idx="13">
                  <c:v>0.26729034800176288</c:v>
                </c:pt>
                <c:pt idx="14">
                  <c:v>0.26921449021421612</c:v>
                </c:pt>
                <c:pt idx="15">
                  <c:v>0.27109173222522692</c:v>
                </c:pt>
                <c:pt idx="16">
                  <c:v>0.2729137573495381</c:v>
                </c:pt>
                <c:pt idx="17">
                  <c:v>0.27475663814378792</c:v>
                </c:pt>
                <c:pt idx="18">
                  <c:v>0.2766351783699581</c:v>
                </c:pt>
                <c:pt idx="19">
                  <c:v>0.27853421855818489</c:v>
                </c:pt>
                <c:pt idx="20">
                  <c:v>0.28044770422034609</c:v>
                </c:pt>
                <c:pt idx="21">
                  <c:v>0.28185976296056914</c:v>
                </c:pt>
                <c:pt idx="22">
                  <c:v>0.28315486936774931</c:v>
                </c:pt>
                <c:pt idx="23">
                  <c:v>0.28453452353934011</c:v>
                </c:pt>
                <c:pt idx="24">
                  <c:v>0.28595241573385022</c:v>
                </c:pt>
                <c:pt idx="25">
                  <c:v>0.28735578150195112</c:v>
                </c:pt>
                <c:pt idx="26">
                  <c:v>0.28874530447153879</c:v>
                </c:pt>
                <c:pt idx="27">
                  <c:v>0.2901318064132859</c:v>
                </c:pt>
                <c:pt idx="28">
                  <c:v>0.29151650085996922</c:v>
                </c:pt>
                <c:pt idx="29">
                  <c:v>0.29289713212355301</c:v>
                </c:pt>
                <c:pt idx="30">
                  <c:v>0.29427291389837212</c:v>
                </c:pt>
                <c:pt idx="31">
                  <c:v>0.29551300381350909</c:v>
                </c:pt>
                <c:pt idx="32">
                  <c:v>0.29671778864964921</c:v>
                </c:pt>
                <c:pt idx="33">
                  <c:v>0.29793613267107699</c:v>
                </c:pt>
                <c:pt idx="34">
                  <c:v>0.29915608798873211</c:v>
                </c:pt>
                <c:pt idx="35">
                  <c:v>0.30036525634828609</c:v>
                </c:pt>
                <c:pt idx="36">
                  <c:v>0.3015639713111582</c:v>
                </c:pt>
                <c:pt idx="37">
                  <c:v>0.30275472722313401</c:v>
                </c:pt>
                <c:pt idx="38">
                  <c:v>0.30393777126040922</c:v>
                </c:pt>
                <c:pt idx="39">
                  <c:v>0.30511259363065329</c:v>
                </c:pt>
                <c:pt idx="40">
                  <c:v>0.30627902530159701</c:v>
                </c:pt>
                <c:pt idx="41">
                  <c:v>0.30743709572428313</c:v>
                </c:pt>
                <c:pt idx="42">
                  <c:v>0.30858679813604822</c:v>
                </c:pt>
                <c:pt idx="43">
                  <c:v>0.30972808621459413</c:v>
                </c:pt>
                <c:pt idx="44">
                  <c:v>0.31086091911394431</c:v>
                </c:pt>
                <c:pt idx="45">
                  <c:v>0.31198526784468633</c:v>
                </c:pt>
                <c:pt idx="46">
                  <c:v>0.31310110742753799</c:v>
                </c:pt>
                <c:pt idx="47">
                  <c:v>0.3142084147057741</c:v>
                </c:pt>
                <c:pt idx="48">
                  <c:v>0.31530716956699012</c:v>
                </c:pt>
                <c:pt idx="49">
                  <c:v>0.31639735548699899</c:v>
                </c:pt>
                <c:pt idx="50">
                  <c:v>0.3174789593381443</c:v>
                </c:pt>
                <c:pt idx="51">
                  <c:v>0.31855197123529821</c:v>
                </c:pt>
                <c:pt idx="52">
                  <c:v>0.31961638452064522</c:v>
                </c:pt>
                <c:pt idx="53">
                  <c:v>0.32067219575227029</c:v>
                </c:pt>
                <c:pt idx="54">
                  <c:v>0.32171940466255811</c:v>
                </c:pt>
                <c:pt idx="55">
                  <c:v>0.32275801410844812</c:v>
                </c:pt>
                <c:pt idx="56">
                  <c:v>0.32378803002273809</c:v>
                </c:pt>
                <c:pt idx="57">
                  <c:v>0.32480946136359523</c:v>
                </c:pt>
                <c:pt idx="58">
                  <c:v>0.32582232006052714</c:v>
                </c:pt>
                <c:pt idx="59">
                  <c:v>0.32682662095748133</c:v>
                </c:pt>
              </c:numCache>
            </c:numRef>
          </c:val>
        </c:ser>
        <c:dLbls/>
        <c:marker val="1"/>
        <c:axId val="69540480"/>
        <c:axId val="69550464"/>
      </c:lineChart>
      <c:catAx>
        <c:axId val="69540480"/>
        <c:scaling>
          <c:orientation val="minMax"/>
        </c:scaling>
        <c:axPos val="b"/>
        <c:numFmt formatCode="0" sourceLinked="1"/>
        <c:tickLblPos val="nextTo"/>
        <c:txPr>
          <a:bodyPr/>
          <a:lstStyle/>
          <a:p>
            <a:pPr>
              <a:defRPr lang="en-US"/>
            </a:pPr>
            <a:endParaRPr lang="en-US"/>
          </a:p>
        </c:txPr>
        <c:crossAx val="69550464"/>
        <c:crosses val="autoZero"/>
        <c:auto val="1"/>
        <c:lblAlgn val="ctr"/>
        <c:lblOffset val="100"/>
        <c:tickMarkSkip val="10"/>
      </c:catAx>
      <c:valAx>
        <c:axId val="69550464"/>
        <c:scaling>
          <c:orientation val="minMax"/>
          <c:max val="1"/>
        </c:scaling>
        <c:axPos val="l"/>
        <c:majorGridlines>
          <c:spPr>
            <a:ln>
              <a:solidFill>
                <a:srgbClr val="FFFFFF">
                  <a:lumMod val="50000"/>
                </a:srgbClr>
              </a:solidFill>
            </a:ln>
          </c:spPr>
        </c:majorGridlines>
        <c:numFmt formatCode="0%" sourceLinked="0"/>
        <c:tickLblPos val="nextTo"/>
        <c:txPr>
          <a:bodyPr/>
          <a:lstStyle/>
          <a:p>
            <a:pPr>
              <a:defRPr lang="en-US"/>
            </a:pPr>
            <a:endParaRPr lang="en-US"/>
          </a:p>
        </c:txPr>
        <c:crossAx val="69540480"/>
        <c:crosses val="autoZero"/>
        <c:crossBetween val="between"/>
      </c:valAx>
      <c:spPr>
        <a:solidFill>
          <a:srgbClr val="002060">
            <a:lumMod val="10000"/>
            <a:lumOff val="90000"/>
          </a:srgbClr>
        </a:solidFill>
      </c:spPr>
    </c:plotArea>
    <c:legend>
      <c:legendPos val="r"/>
      <c:layout>
        <c:manualLayout>
          <c:xMode val="edge"/>
          <c:yMode val="edge"/>
          <c:x val="0.64113869446874838"/>
          <c:y val="0.47164156564865312"/>
          <c:w val="0.286330496566717"/>
          <c:h val="0.20524263952345706"/>
        </c:manualLayout>
      </c:layout>
      <c:overlay val="1"/>
      <c:txPr>
        <a:bodyPr/>
        <a:lstStyle/>
        <a:p>
          <a:pPr>
            <a:defRPr lang="en-US"/>
          </a:pPr>
          <a:endParaRPr lang="en-US"/>
        </a:p>
      </c:txPr>
    </c:legend>
    <c:plotVisOnly val="1"/>
    <c:dispBlanksAs val="gap"/>
  </c:chart>
  <c:spPr>
    <a:solidFill>
      <a:srgbClr val="FFFFFF"/>
    </a:solidFill>
    <a:ln>
      <a:solidFill>
        <a:srgbClr val="0F56DC"/>
      </a:solidFill>
    </a:ln>
  </c:spPr>
  <c:txPr>
    <a:bodyPr/>
    <a:lstStyle/>
    <a:p>
      <a:pPr>
        <a:defRPr>
          <a:solidFill>
            <a:srgbClr val="000000"/>
          </a:solidFill>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1"/>
          <c:order val="0"/>
          <c:tx>
            <c:v>Coverage</c:v>
          </c:tx>
          <c:spPr>
            <a:ln w="63500">
              <a:solidFill>
                <a:srgbClr val="FF0000"/>
              </a:solidFill>
            </a:ln>
          </c:spPr>
          <c:marker>
            <c:symbol val="none"/>
          </c:marker>
          <c:cat>
            <c:numRef>
              <c:f>Calculations!$B$312:$B$362</c:f>
              <c:numCache>
                <c:formatCode>General</c:formatCode>
                <c:ptCount val="51"/>
                <c:pt idx="0" formatCode="0">
                  <c:v>2010</c:v>
                </c:pt>
                <c:pt idx="10" formatCode="0">
                  <c:v>2011</c:v>
                </c:pt>
                <c:pt idx="20" formatCode="0">
                  <c:v>2012</c:v>
                </c:pt>
                <c:pt idx="30" formatCode="0">
                  <c:v>2013</c:v>
                </c:pt>
                <c:pt idx="40" formatCode="0">
                  <c:v>2014</c:v>
                </c:pt>
                <c:pt idx="50" formatCode="0">
                  <c:v>2015</c:v>
                </c:pt>
              </c:numCache>
            </c:numRef>
          </c:cat>
          <c:val>
            <c:numRef>
              <c:f>Calculations!$I$312:$I$362</c:f>
              <c:numCache>
                <c:formatCode>#,##0</c:formatCode>
                <c:ptCount val="51"/>
                <c:pt idx="0">
                  <c:v>396327.65823743405</c:v>
                </c:pt>
                <c:pt idx="1">
                  <c:v>404852.9122478778</c:v>
                </c:pt>
                <c:pt idx="2">
                  <c:v>408900.92991226114</c:v>
                </c:pt>
                <c:pt idx="3">
                  <c:v>411941.14316326461</c:v>
                </c:pt>
                <c:pt idx="4">
                  <c:v>415837.7874211726</c:v>
                </c:pt>
                <c:pt idx="5">
                  <c:v>420210.80229840952</c:v>
                </c:pt>
                <c:pt idx="6">
                  <c:v>424540.73002598964</c:v>
                </c:pt>
                <c:pt idx="7">
                  <c:v>428810.21446597925</c:v>
                </c:pt>
                <c:pt idx="8">
                  <c:v>433135.7550956856</c:v>
                </c:pt>
                <c:pt idx="9">
                  <c:v>437541.19359413488</c:v>
                </c:pt>
                <c:pt idx="10">
                  <c:v>442003.69863517588</c:v>
                </c:pt>
                <c:pt idx="11">
                  <c:v>446514.10169643571</c:v>
                </c:pt>
                <c:pt idx="12">
                  <c:v>450248.4327631187</c:v>
                </c:pt>
                <c:pt idx="13">
                  <c:v>453814.45111523411</c:v>
                </c:pt>
                <c:pt idx="14">
                  <c:v>457534.13201738469</c:v>
                </c:pt>
                <c:pt idx="15">
                  <c:v>461335.61026922159</c:v>
                </c:pt>
                <c:pt idx="16">
                  <c:v>465135.78382094717</c:v>
                </c:pt>
                <c:pt idx="17">
                  <c:v>468935.63966033619</c:v>
                </c:pt>
                <c:pt idx="18">
                  <c:v>472752.30660035589</c:v>
                </c:pt>
                <c:pt idx="19">
                  <c:v>476587.86900822422</c:v>
                </c:pt>
                <c:pt idx="20">
                  <c:v>480438.90783029079</c:v>
                </c:pt>
                <c:pt idx="21">
                  <c:v>484304.28696992021</c:v>
                </c:pt>
                <c:pt idx="22">
                  <c:v>487968.0462799602</c:v>
                </c:pt>
                <c:pt idx="23">
                  <c:v>491594.31540329382</c:v>
                </c:pt>
                <c:pt idx="24">
                  <c:v>495263.88069130422</c:v>
                </c:pt>
                <c:pt idx="25">
                  <c:v>498957.65032442409</c:v>
                </c:pt>
                <c:pt idx="26">
                  <c:v>502655.55631709116</c:v>
                </c:pt>
                <c:pt idx="27">
                  <c:v>506358.1940600875</c:v>
                </c:pt>
                <c:pt idx="28">
                  <c:v>510069.70619773481</c:v>
                </c:pt>
                <c:pt idx="29">
                  <c:v>513790.60841934185</c:v>
                </c:pt>
                <c:pt idx="30">
                  <c:v>517520.17759329919</c:v>
                </c:pt>
                <c:pt idx="31">
                  <c:v>521258.23521133023</c:v>
                </c:pt>
                <c:pt idx="32">
                  <c:v>525004.92463093204</c:v>
                </c:pt>
                <c:pt idx="33">
                  <c:v>528760.33030877518</c:v>
                </c:pt>
                <c:pt idx="34">
                  <c:v>532524.47075793205</c:v>
                </c:pt>
                <c:pt idx="35">
                  <c:v>536297.37171296799</c:v>
                </c:pt>
                <c:pt idx="36">
                  <c:v>540079.07696825627</c:v>
                </c:pt>
                <c:pt idx="37">
                  <c:v>543869.63577482989</c:v>
                </c:pt>
                <c:pt idx="38">
                  <c:v>547669.09932717809</c:v>
                </c:pt>
                <c:pt idx="39">
                  <c:v>551477.52285874542</c:v>
                </c:pt>
                <c:pt idx="40">
                  <c:v>555294.9666600991</c:v>
                </c:pt>
                <c:pt idx="41">
                  <c:v>559121.49588680244</c:v>
                </c:pt>
                <c:pt idx="42">
                  <c:v>562957.18042218883</c:v>
                </c:pt>
                <c:pt idx="43">
                  <c:v>566802.09496812383</c:v>
                </c:pt>
                <c:pt idx="44">
                  <c:v>570656.3191428273</c:v>
                </c:pt>
                <c:pt idx="45">
                  <c:v>574519.93752813968</c:v>
                </c:pt>
                <c:pt idx="46">
                  <c:v>578393.03970228496</c:v>
                </c:pt>
                <c:pt idx="47">
                  <c:v>582275.7202733719</c:v>
                </c:pt>
                <c:pt idx="48">
                  <c:v>586168.07890894427</c:v>
                </c:pt>
                <c:pt idx="49">
                  <c:v>590070.22035854356</c:v>
                </c:pt>
                <c:pt idx="50">
                  <c:v>593982.25447024207</c:v>
                </c:pt>
              </c:numCache>
            </c:numRef>
          </c:val>
        </c:ser>
        <c:dLbls/>
        <c:marker val="1"/>
        <c:axId val="69575424"/>
        <c:axId val="69576960"/>
      </c:lineChart>
      <c:catAx>
        <c:axId val="69575424"/>
        <c:scaling>
          <c:orientation val="minMax"/>
        </c:scaling>
        <c:axPos val="b"/>
        <c:numFmt formatCode="0" sourceLinked="1"/>
        <c:tickLblPos val="nextTo"/>
        <c:txPr>
          <a:bodyPr/>
          <a:lstStyle/>
          <a:p>
            <a:pPr>
              <a:defRPr lang="en-US"/>
            </a:pPr>
            <a:endParaRPr lang="en-US"/>
          </a:p>
        </c:txPr>
        <c:crossAx val="69576960"/>
        <c:crosses val="autoZero"/>
        <c:auto val="1"/>
        <c:lblAlgn val="ctr"/>
        <c:lblOffset val="100"/>
        <c:tickMarkSkip val="10"/>
      </c:catAx>
      <c:valAx>
        <c:axId val="69576960"/>
        <c:scaling>
          <c:orientation val="minMax"/>
        </c:scaling>
        <c:axPos val="l"/>
        <c:majorGridlines>
          <c:spPr>
            <a:ln>
              <a:solidFill>
                <a:srgbClr val="FFFFFF">
                  <a:lumMod val="50000"/>
                </a:srgbClr>
              </a:solidFill>
            </a:ln>
          </c:spPr>
        </c:majorGridlines>
        <c:numFmt formatCode="#,##0" sourceLinked="1"/>
        <c:tickLblPos val="nextTo"/>
        <c:txPr>
          <a:bodyPr/>
          <a:lstStyle/>
          <a:p>
            <a:pPr>
              <a:defRPr lang="en-US"/>
            </a:pPr>
            <a:endParaRPr lang="en-US"/>
          </a:p>
        </c:txPr>
        <c:crossAx val="69575424"/>
        <c:crosses val="autoZero"/>
        <c:crossBetween val="between"/>
        <c:dispUnits>
          <c:builtInUnit val="thousands"/>
          <c:dispUnitsLbl>
            <c:txPr>
              <a:bodyPr/>
              <a:lstStyle/>
              <a:p>
                <a:pPr>
                  <a:defRPr lang="en-US"/>
                </a:pPr>
                <a:endParaRPr lang="en-US"/>
              </a:p>
            </c:txPr>
          </c:dispUnitsLbl>
        </c:dispUnits>
      </c:valAx>
      <c:spPr>
        <a:solidFill>
          <a:schemeClr val="accent6">
            <a:lumMod val="10000"/>
            <a:lumOff val="90000"/>
          </a:schemeClr>
        </a:solidFill>
      </c:spPr>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896908719743336E-2"/>
          <c:y val="3.9393939393939405E-2"/>
          <c:w val="0.71775663458734318"/>
          <c:h val="0.88474779288952521"/>
        </c:manualLayout>
      </c:layout>
      <c:barChart>
        <c:barDir val="col"/>
        <c:grouping val="stacked"/>
        <c:ser>
          <c:idx val="0"/>
          <c:order val="0"/>
          <c:tx>
            <c:v>ART</c:v>
          </c:tx>
          <c:spPr>
            <a:solidFill>
              <a:schemeClr val="bg1">
                <a:lumMod val="50000"/>
              </a:schemeClr>
            </a:solidFill>
            <a:ln>
              <a:noFill/>
            </a:ln>
          </c:spPr>
          <c:cat>
            <c:numRef>
              <c:f>Costs!$A$36:$A$40</c:f>
              <c:numCache>
                <c:formatCode>General</c:formatCode>
                <c:ptCount val="5"/>
                <c:pt idx="0">
                  <c:v>2011</c:v>
                </c:pt>
                <c:pt idx="1">
                  <c:v>2012</c:v>
                </c:pt>
                <c:pt idx="2">
                  <c:v>2013</c:v>
                </c:pt>
                <c:pt idx="3">
                  <c:v>2014</c:v>
                </c:pt>
                <c:pt idx="4">
                  <c:v>2015</c:v>
                </c:pt>
              </c:numCache>
            </c:numRef>
          </c:cat>
          <c:val>
            <c:numRef>
              <c:f>Costs!$G$36:$G$40</c:f>
              <c:numCache>
                <c:formatCode>_("$"* #,##0_);_("$"* \(#,##0\);_("$"* "-"??_);_(@_)</c:formatCode>
                <c:ptCount val="5"/>
                <c:pt idx="0">
                  <c:v>295049593.80250698</c:v>
                </c:pt>
                <c:pt idx="1">
                  <c:v>359452540.19932598</c:v>
                </c:pt>
                <c:pt idx="2">
                  <c:v>362131823.19131899</c:v>
                </c:pt>
                <c:pt idx="3">
                  <c:v>395125994.20967191</c:v>
                </c:pt>
                <c:pt idx="4">
                  <c:v>435873371.47020209</c:v>
                </c:pt>
              </c:numCache>
            </c:numRef>
          </c:val>
        </c:ser>
        <c:ser>
          <c:idx val="1"/>
          <c:order val="1"/>
          <c:tx>
            <c:v>Pre-ART</c:v>
          </c:tx>
          <c:cat>
            <c:numRef>
              <c:f>Costs!$A$36:$A$40</c:f>
              <c:numCache>
                <c:formatCode>General</c:formatCode>
                <c:ptCount val="5"/>
                <c:pt idx="0">
                  <c:v>2011</c:v>
                </c:pt>
                <c:pt idx="1">
                  <c:v>2012</c:v>
                </c:pt>
                <c:pt idx="2">
                  <c:v>2013</c:v>
                </c:pt>
                <c:pt idx="3">
                  <c:v>2014</c:v>
                </c:pt>
                <c:pt idx="4">
                  <c:v>2015</c:v>
                </c:pt>
              </c:numCache>
            </c:numRef>
          </c:cat>
          <c:val>
            <c:numRef>
              <c:f>Costs!$I$36:$I$40</c:f>
              <c:numCache>
                <c:formatCode>"$"#,##0_);[Red]\("$"#,##0\)</c:formatCode>
                <c:ptCount val="5"/>
                <c:pt idx="0">
                  <c:v>62067970.015875705</c:v>
                </c:pt>
                <c:pt idx="1">
                  <c:v>63217060.553529195</c:v>
                </c:pt>
                <c:pt idx="2">
                  <c:v>64776391.025407016</c:v>
                </c:pt>
                <c:pt idx="3">
                  <c:v>66473013.883000605</c:v>
                </c:pt>
                <c:pt idx="4">
                  <c:v>68326485.058175623</c:v>
                </c:pt>
              </c:numCache>
            </c:numRef>
          </c:val>
        </c:ser>
        <c:ser>
          <c:idx val="2"/>
          <c:order val="2"/>
          <c:tx>
            <c:v>PMTCT</c:v>
          </c:tx>
          <c:cat>
            <c:numRef>
              <c:f>Costs!$A$36:$A$40</c:f>
              <c:numCache>
                <c:formatCode>General</c:formatCode>
                <c:ptCount val="5"/>
                <c:pt idx="0">
                  <c:v>2011</c:v>
                </c:pt>
                <c:pt idx="1">
                  <c:v>2012</c:v>
                </c:pt>
                <c:pt idx="2">
                  <c:v>2013</c:v>
                </c:pt>
                <c:pt idx="3">
                  <c:v>2014</c:v>
                </c:pt>
                <c:pt idx="4">
                  <c:v>2015</c:v>
                </c:pt>
              </c:numCache>
            </c:numRef>
          </c:cat>
          <c:val>
            <c:numRef>
              <c:f>Costs!$K$36:$K$40</c:f>
              <c:numCache>
                <c:formatCode>"$"#,##0_);[Red]\("$"#,##0\)</c:formatCode>
                <c:ptCount val="5"/>
                <c:pt idx="0">
                  <c:v>9501520</c:v>
                </c:pt>
                <c:pt idx="1">
                  <c:v>12133659.999999996</c:v>
                </c:pt>
                <c:pt idx="2">
                  <c:v>12066180</c:v>
                </c:pt>
                <c:pt idx="3">
                  <c:v>11998980</c:v>
                </c:pt>
                <c:pt idx="4">
                  <c:v>11931780</c:v>
                </c:pt>
              </c:numCache>
            </c:numRef>
          </c:val>
        </c:ser>
        <c:ser>
          <c:idx val="3"/>
          <c:order val="3"/>
          <c:tx>
            <c:v>Testing</c:v>
          </c:tx>
          <c:cat>
            <c:numRef>
              <c:f>Costs!$A$36:$A$40</c:f>
              <c:numCache>
                <c:formatCode>General</c:formatCode>
                <c:ptCount val="5"/>
                <c:pt idx="0">
                  <c:v>2011</c:v>
                </c:pt>
                <c:pt idx="1">
                  <c:v>2012</c:v>
                </c:pt>
                <c:pt idx="2">
                  <c:v>2013</c:v>
                </c:pt>
                <c:pt idx="3">
                  <c:v>2014</c:v>
                </c:pt>
                <c:pt idx="4">
                  <c:v>2015</c:v>
                </c:pt>
              </c:numCache>
            </c:numRef>
          </c:cat>
          <c:val>
            <c:numRef>
              <c:f>Costs!$L$36:$L$40</c:f>
              <c:numCache>
                <c:formatCode>"$"#,##0_);[Red]\("$"#,##0\)</c:formatCode>
                <c:ptCount val="5"/>
                <c:pt idx="0">
                  <c:v>0</c:v>
                </c:pt>
                <c:pt idx="1">
                  <c:v>0</c:v>
                </c:pt>
                <c:pt idx="2">
                  <c:v>9904459.0156152528</c:v>
                </c:pt>
                <c:pt idx="3">
                  <c:v>10089698.991614597</c:v>
                </c:pt>
                <c:pt idx="4">
                  <c:v>10333428.682184501</c:v>
                </c:pt>
              </c:numCache>
            </c:numRef>
          </c:val>
        </c:ser>
        <c:dLbls/>
        <c:gapWidth val="50"/>
        <c:overlap val="100"/>
        <c:axId val="69494656"/>
        <c:axId val="69496192"/>
      </c:barChart>
      <c:catAx>
        <c:axId val="69494656"/>
        <c:scaling>
          <c:orientation val="minMax"/>
        </c:scaling>
        <c:axPos val="b"/>
        <c:numFmt formatCode="General" sourceLinked="1"/>
        <c:tickLblPos val="nextTo"/>
        <c:txPr>
          <a:bodyPr/>
          <a:lstStyle/>
          <a:p>
            <a:pPr>
              <a:defRPr lang="en-US"/>
            </a:pPr>
            <a:endParaRPr lang="en-US"/>
          </a:p>
        </c:txPr>
        <c:crossAx val="69496192"/>
        <c:crosses val="autoZero"/>
        <c:auto val="1"/>
        <c:lblAlgn val="ctr"/>
        <c:lblOffset val="100"/>
      </c:catAx>
      <c:valAx>
        <c:axId val="69496192"/>
        <c:scaling>
          <c:orientation val="minMax"/>
        </c:scaling>
        <c:axPos val="l"/>
        <c:majorGridlines>
          <c:spPr>
            <a:ln>
              <a:solidFill>
                <a:schemeClr val="bg2">
                  <a:lumMod val="65000"/>
                </a:schemeClr>
              </a:solidFill>
            </a:ln>
          </c:spPr>
        </c:majorGridlines>
        <c:numFmt formatCode="&quot;$&quot;#,##0" sourceLinked="0"/>
        <c:tickLblPos val="nextTo"/>
        <c:txPr>
          <a:bodyPr/>
          <a:lstStyle/>
          <a:p>
            <a:pPr>
              <a:defRPr lang="en-US"/>
            </a:pPr>
            <a:endParaRPr lang="en-US"/>
          </a:p>
        </c:txPr>
        <c:crossAx val="69494656"/>
        <c:crosses val="autoZero"/>
        <c:crossBetween val="between"/>
        <c:dispUnits>
          <c:builtInUnit val="millions"/>
          <c:dispUnitsLbl>
            <c:txPr>
              <a:bodyPr/>
              <a:lstStyle/>
              <a:p>
                <a:pPr>
                  <a:defRPr lang="en-US"/>
                </a:pPr>
                <a:endParaRPr lang="en-US"/>
              </a:p>
            </c:txPr>
          </c:dispUnitsLbl>
        </c:dispUnits>
      </c:valAx>
      <c:spPr>
        <a:solidFill>
          <a:schemeClr val="accent6">
            <a:lumMod val="10000"/>
            <a:lumOff val="90000"/>
          </a:schemeClr>
        </a:solidFill>
      </c:spPr>
    </c:plotArea>
    <c:legend>
      <c:legendPos val="r"/>
      <c:layout>
        <c:manualLayout>
          <c:xMode val="edge"/>
          <c:yMode val="edge"/>
          <c:x val="0.859493049479926"/>
          <c:y val="0.3724041994750662"/>
          <c:w val="9.8840283853407193E-2"/>
          <c:h val="0.25216129801956599"/>
        </c:manualLayout>
      </c:layout>
      <c:txPr>
        <a:bodyPr/>
        <a:lstStyle/>
        <a:p>
          <a:pPr>
            <a:defRPr lang="en-US" sz="1100"/>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836444055604207"/>
          <c:y val="5.6760150375586099E-2"/>
          <c:w val="0.80373432487605678"/>
          <c:h val="0.80556202428384083"/>
        </c:manualLayout>
      </c:layout>
      <c:lineChart>
        <c:grouping val="standard"/>
        <c:ser>
          <c:idx val="1"/>
          <c:order val="0"/>
          <c:tx>
            <c:v>Base Case</c:v>
          </c:tx>
          <c:spPr>
            <a:ln w="63500">
              <a:solidFill>
                <a:srgbClr val="FF0000"/>
              </a:solidFill>
            </a:ln>
          </c:spPr>
          <c:marker>
            <c:symbol val="none"/>
          </c:marker>
          <c:cat>
            <c:numRef>
              <c:f>Scenarios!$C$12:$C$17</c:f>
              <c:numCache>
                <c:formatCode>General</c:formatCode>
                <c:ptCount val="6"/>
                <c:pt idx="0">
                  <c:v>2010</c:v>
                </c:pt>
                <c:pt idx="1">
                  <c:v>2011</c:v>
                </c:pt>
                <c:pt idx="2">
                  <c:v>2012</c:v>
                </c:pt>
                <c:pt idx="3">
                  <c:v>2013</c:v>
                </c:pt>
                <c:pt idx="4">
                  <c:v>2014</c:v>
                </c:pt>
                <c:pt idx="5">
                  <c:v>2015</c:v>
                </c:pt>
              </c:numCache>
            </c:numRef>
          </c:cat>
          <c:val>
            <c:numRef>
              <c:f>Scenarios!$P$12:$P$17</c:f>
              <c:numCache>
                <c:formatCode>_(* #,##0_);_(* \(#,##0\);_(* "-"??_);_(@_)</c:formatCode>
                <c:ptCount val="6"/>
                <c:pt idx="0">
                  <c:v>396327.6582374344</c:v>
                </c:pt>
                <c:pt idx="1">
                  <c:v>442003.69863517588</c:v>
                </c:pt>
                <c:pt idx="2">
                  <c:v>480438.90783029079</c:v>
                </c:pt>
                <c:pt idx="3">
                  <c:v>517520.17759329901</c:v>
                </c:pt>
                <c:pt idx="4">
                  <c:v>555294.96666009841</c:v>
                </c:pt>
                <c:pt idx="5">
                  <c:v>593982.25447024207</c:v>
                </c:pt>
              </c:numCache>
            </c:numRef>
          </c:val>
        </c:ser>
        <c:ser>
          <c:idx val="0"/>
          <c:order val="1"/>
          <c:tx>
            <c:v>Accelerated Scale-Up</c:v>
          </c:tx>
          <c:spPr>
            <a:ln w="63500">
              <a:solidFill>
                <a:schemeClr val="accent3">
                  <a:lumMod val="75000"/>
                </a:schemeClr>
              </a:solidFill>
            </a:ln>
          </c:spPr>
          <c:marker>
            <c:symbol val="none"/>
          </c:marker>
          <c:cat>
            <c:numRef>
              <c:f>Scenarios!$C$12:$C$17</c:f>
              <c:numCache>
                <c:formatCode>General</c:formatCode>
                <c:ptCount val="6"/>
                <c:pt idx="0">
                  <c:v>2010</c:v>
                </c:pt>
                <c:pt idx="1">
                  <c:v>2011</c:v>
                </c:pt>
                <c:pt idx="2">
                  <c:v>2012</c:v>
                </c:pt>
                <c:pt idx="3">
                  <c:v>2013</c:v>
                </c:pt>
                <c:pt idx="4">
                  <c:v>2014</c:v>
                </c:pt>
                <c:pt idx="5">
                  <c:v>2015</c:v>
                </c:pt>
              </c:numCache>
            </c:numRef>
          </c:cat>
          <c:val>
            <c:numRef>
              <c:f>Scenarios!$J$12:$J$17</c:f>
              <c:numCache>
                <c:formatCode>_(* #,##0_);_(* \(#,##0\);_(* "-"??_);_(@_)</c:formatCode>
                <c:ptCount val="6"/>
                <c:pt idx="0">
                  <c:v>396327.6582374344</c:v>
                </c:pt>
                <c:pt idx="1">
                  <c:v>497299.11861142202</c:v>
                </c:pt>
                <c:pt idx="2">
                  <c:v>788888.51825799269</c:v>
                </c:pt>
                <c:pt idx="3">
                  <c:v>850260.60714186565</c:v>
                </c:pt>
                <c:pt idx="4">
                  <c:v>884722.39372981584</c:v>
                </c:pt>
                <c:pt idx="5">
                  <c:v>916923.11392957426</c:v>
                </c:pt>
              </c:numCache>
            </c:numRef>
          </c:val>
        </c:ser>
        <c:dLbls/>
        <c:marker val="1"/>
        <c:axId val="66938752"/>
        <c:axId val="66940288"/>
      </c:lineChart>
      <c:catAx>
        <c:axId val="66938752"/>
        <c:scaling>
          <c:orientation val="minMax"/>
        </c:scaling>
        <c:axPos val="b"/>
        <c:numFmt formatCode="General" sourceLinked="1"/>
        <c:tickLblPos val="nextTo"/>
        <c:txPr>
          <a:bodyPr/>
          <a:lstStyle/>
          <a:p>
            <a:pPr>
              <a:defRPr lang="en-US"/>
            </a:pPr>
            <a:endParaRPr lang="en-US"/>
          </a:p>
        </c:txPr>
        <c:crossAx val="66940288"/>
        <c:crosses val="autoZero"/>
        <c:auto val="1"/>
        <c:lblAlgn val="ctr"/>
        <c:lblOffset val="100"/>
        <c:tickMarkSkip val="10"/>
      </c:catAx>
      <c:valAx>
        <c:axId val="66940288"/>
        <c:scaling>
          <c:orientation val="minMax"/>
        </c:scaling>
        <c:axPos val="l"/>
        <c:majorGridlines>
          <c:spPr>
            <a:ln>
              <a:solidFill>
                <a:schemeClr val="bg2">
                  <a:lumMod val="65000"/>
                </a:schemeClr>
              </a:solidFill>
            </a:ln>
          </c:spPr>
        </c:majorGridlines>
        <c:numFmt formatCode="_(* #,##0_);_(* \(#,##0\);_(* &quot;-&quot;??_);_(@_)" sourceLinked="1"/>
        <c:tickLblPos val="nextTo"/>
        <c:txPr>
          <a:bodyPr/>
          <a:lstStyle/>
          <a:p>
            <a:pPr>
              <a:defRPr lang="en-US"/>
            </a:pPr>
            <a:endParaRPr lang="en-US"/>
          </a:p>
        </c:txPr>
        <c:crossAx val="66938752"/>
        <c:crosses val="autoZero"/>
        <c:crossBetween val="between"/>
        <c:dispUnits>
          <c:builtInUnit val="thousands"/>
          <c:dispUnitsLbl>
            <c:txPr>
              <a:bodyPr/>
              <a:lstStyle/>
              <a:p>
                <a:pPr>
                  <a:defRPr lang="en-US"/>
                </a:pPr>
                <a:endParaRPr lang="en-US"/>
              </a:p>
            </c:txPr>
          </c:dispUnitsLbl>
        </c:dispUnits>
      </c:valAx>
      <c:spPr>
        <a:solidFill>
          <a:schemeClr val="accent6">
            <a:lumMod val="10000"/>
            <a:lumOff val="90000"/>
          </a:schemeClr>
        </a:solidFill>
      </c:spPr>
    </c:plotArea>
    <c:legend>
      <c:legendPos val="b"/>
      <c:txPr>
        <a:bodyPr/>
        <a:lstStyle/>
        <a:p>
          <a:pPr>
            <a:defRPr lang="en-US"/>
          </a:pPr>
          <a:endParaRPr lang="en-US"/>
        </a:p>
      </c:txPr>
    </c:legend>
    <c:plotVisOnly val="1"/>
    <c:dispBlanksAs val="gap"/>
  </c:chart>
  <c:spPr>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8016966629171396"/>
          <c:y val="8.2209098862642216E-2"/>
          <c:w val="0.53309566228079741"/>
          <c:h val="0.82222451360246618"/>
        </c:manualLayout>
      </c:layout>
      <c:lineChart>
        <c:grouping val="standard"/>
        <c:ser>
          <c:idx val="0"/>
          <c:order val="0"/>
          <c:tx>
            <c:v>Accelerated Scale-up</c:v>
          </c:tx>
          <c:spPr>
            <a:ln w="63500">
              <a:solidFill>
                <a:schemeClr val="accent3">
                  <a:lumMod val="75000"/>
                </a:schemeClr>
              </a:solidFill>
            </a:ln>
          </c:spPr>
          <c:marker>
            <c:symbol val="none"/>
          </c:marker>
          <c:cat>
            <c:numRef>
              <c:f>Scenarios!$C$12:$C$17</c:f>
              <c:numCache>
                <c:formatCode>General</c:formatCode>
                <c:ptCount val="6"/>
                <c:pt idx="0">
                  <c:v>2010</c:v>
                </c:pt>
                <c:pt idx="1">
                  <c:v>2011</c:v>
                </c:pt>
                <c:pt idx="2">
                  <c:v>2012</c:v>
                </c:pt>
                <c:pt idx="3">
                  <c:v>2013</c:v>
                </c:pt>
                <c:pt idx="4">
                  <c:v>2014</c:v>
                </c:pt>
                <c:pt idx="5">
                  <c:v>2015</c:v>
                </c:pt>
              </c:numCache>
            </c:numRef>
          </c:cat>
          <c:val>
            <c:numRef>
              <c:f>Scenarios!$K$12:$K$17</c:f>
              <c:numCache>
                <c:formatCode>#,##0</c:formatCode>
                <c:ptCount val="6"/>
                <c:pt idx="0">
                  <c:v>123667</c:v>
                </c:pt>
                <c:pt idx="1">
                  <c:v>117309.037610258</c:v>
                </c:pt>
                <c:pt idx="2">
                  <c:v>97888.843686625114</c:v>
                </c:pt>
                <c:pt idx="3">
                  <c:v>89792.792364542169</c:v>
                </c:pt>
                <c:pt idx="4">
                  <c:v>87863.585230639612</c:v>
                </c:pt>
                <c:pt idx="5">
                  <c:v>86490.619757498236</c:v>
                </c:pt>
              </c:numCache>
            </c:numRef>
          </c:val>
        </c:ser>
        <c:ser>
          <c:idx val="1"/>
          <c:order val="1"/>
          <c:tx>
            <c:v>Base Case</c:v>
          </c:tx>
          <c:spPr>
            <a:ln w="57150">
              <a:solidFill>
                <a:srgbClr val="FF0000"/>
              </a:solidFill>
            </a:ln>
          </c:spPr>
          <c:marker>
            <c:symbol val="none"/>
          </c:marker>
          <c:val>
            <c:numRef>
              <c:f>Scenarios!$Q$12:$Q$17</c:f>
              <c:numCache>
                <c:formatCode>#,##0</c:formatCode>
                <c:ptCount val="6"/>
                <c:pt idx="0">
                  <c:v>123667</c:v>
                </c:pt>
                <c:pt idx="1">
                  <c:v>119476.834817596</c:v>
                </c:pt>
                <c:pt idx="2">
                  <c:v>118440.3149125895</c:v>
                </c:pt>
                <c:pt idx="3">
                  <c:v>119950.81123620339</c:v>
                </c:pt>
                <c:pt idx="4">
                  <c:v>122244.6403337472</c:v>
                </c:pt>
                <c:pt idx="5">
                  <c:v>125024.5502884845</c:v>
                </c:pt>
              </c:numCache>
            </c:numRef>
          </c:val>
        </c:ser>
        <c:dLbls/>
        <c:marker val="1"/>
        <c:axId val="66974464"/>
        <c:axId val="66976000"/>
      </c:lineChart>
      <c:catAx>
        <c:axId val="66974464"/>
        <c:scaling>
          <c:orientation val="minMax"/>
        </c:scaling>
        <c:axPos val="b"/>
        <c:numFmt formatCode="General" sourceLinked="1"/>
        <c:tickLblPos val="nextTo"/>
        <c:txPr>
          <a:bodyPr/>
          <a:lstStyle/>
          <a:p>
            <a:pPr>
              <a:defRPr lang="en-US"/>
            </a:pPr>
            <a:endParaRPr lang="en-US"/>
          </a:p>
        </c:txPr>
        <c:crossAx val="66976000"/>
        <c:crosses val="autoZero"/>
        <c:auto val="1"/>
        <c:lblAlgn val="ctr"/>
        <c:lblOffset val="100"/>
      </c:catAx>
      <c:valAx>
        <c:axId val="66976000"/>
        <c:scaling>
          <c:orientation val="minMax"/>
          <c:min val="0"/>
        </c:scaling>
        <c:axPos val="l"/>
        <c:majorGridlines>
          <c:spPr>
            <a:ln>
              <a:solidFill>
                <a:schemeClr val="bg2">
                  <a:lumMod val="50000"/>
                </a:schemeClr>
              </a:solidFill>
            </a:ln>
          </c:spPr>
        </c:majorGridlines>
        <c:numFmt formatCode="#,##0" sourceLinked="0"/>
        <c:tickLblPos val="nextTo"/>
        <c:txPr>
          <a:bodyPr/>
          <a:lstStyle/>
          <a:p>
            <a:pPr>
              <a:defRPr lang="en-US"/>
            </a:pPr>
            <a:endParaRPr lang="en-US"/>
          </a:p>
        </c:txPr>
        <c:crossAx val="66974464"/>
        <c:crosses val="autoZero"/>
        <c:crossBetween val="between"/>
      </c:valAx>
      <c:spPr>
        <a:solidFill>
          <a:schemeClr val="accent6">
            <a:lumMod val="10000"/>
            <a:lumOff val="90000"/>
          </a:schemeClr>
        </a:solidFill>
      </c:spPr>
    </c:plotArea>
    <c:legend>
      <c:legendPos val="r"/>
      <c:layout>
        <c:manualLayout>
          <c:xMode val="edge"/>
          <c:yMode val="edge"/>
          <c:x val="0.75917638767376305"/>
          <c:y val="0.44226270579813892"/>
          <c:w val="0.19607052590648394"/>
          <c:h val="0.115474588403722"/>
        </c:manualLayout>
      </c:layout>
      <c:spPr>
        <a:solidFill>
          <a:schemeClr val="bg1"/>
        </a:solidFill>
        <a:ln w="19050">
          <a:solidFill>
            <a:schemeClr val="accent1"/>
          </a:solidFill>
        </a:ln>
      </c:spPr>
      <c:txPr>
        <a:bodyPr/>
        <a:lstStyle/>
        <a:p>
          <a:pPr>
            <a:defRPr lang="en-US"/>
          </a:pPr>
          <a:endParaRPr lang="en-US"/>
        </a:p>
      </c:txPr>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v>Base Case</c:v>
          </c:tx>
          <c:spPr>
            <a:ln w="50800">
              <a:solidFill>
                <a:srgbClr val="FF0000"/>
              </a:solidFill>
            </a:ln>
          </c:spPr>
          <c:marker>
            <c:symbol val="none"/>
          </c:marker>
          <c:cat>
            <c:numRef>
              <c:f>'Cost Assumptions'!$A$11:$A$15</c:f>
              <c:numCache>
                <c:formatCode>General</c:formatCode>
                <c:ptCount val="5"/>
                <c:pt idx="0">
                  <c:v>2011</c:v>
                </c:pt>
                <c:pt idx="1">
                  <c:v>2012</c:v>
                </c:pt>
                <c:pt idx="2">
                  <c:v>2013</c:v>
                </c:pt>
                <c:pt idx="3">
                  <c:v>2014</c:v>
                </c:pt>
                <c:pt idx="4">
                  <c:v>2015</c:v>
                </c:pt>
              </c:numCache>
            </c:numRef>
          </c:cat>
          <c:val>
            <c:numRef>
              <c:f>'Cost Assumptions'!$C$34:$C$38</c:f>
              <c:numCache>
                <c:formatCode>"$"#,##0_);[Red]\("$"#,##0\)</c:formatCode>
                <c:ptCount val="5"/>
                <c:pt idx="0">
                  <c:v>667.52743181463086</c:v>
                </c:pt>
                <c:pt idx="1">
                  <c:v>748.17533372275921</c:v>
                </c:pt>
                <c:pt idx="2">
                  <c:v>699.74435562183271</c:v>
                </c:pt>
                <c:pt idx="3">
                  <c:v>711.56055417936659</c:v>
                </c:pt>
                <c:pt idx="4">
                  <c:v>733.81547712893632</c:v>
                </c:pt>
              </c:numCache>
            </c:numRef>
          </c:val>
        </c:ser>
        <c:ser>
          <c:idx val="3"/>
          <c:order val="1"/>
          <c:tx>
            <c:v>Efficiency Scenario</c:v>
          </c:tx>
          <c:spPr>
            <a:ln w="50800">
              <a:solidFill>
                <a:schemeClr val="accent3">
                  <a:lumMod val="75000"/>
                </a:schemeClr>
              </a:solidFill>
            </a:ln>
          </c:spPr>
          <c:marker>
            <c:symbol val="none"/>
          </c:marker>
          <c:cat>
            <c:numRef>
              <c:f>'Cost Assumptions'!$A$11:$A$15</c:f>
              <c:numCache>
                <c:formatCode>General</c:formatCode>
                <c:ptCount val="5"/>
                <c:pt idx="0">
                  <c:v>2011</c:v>
                </c:pt>
                <c:pt idx="1">
                  <c:v>2012</c:v>
                </c:pt>
                <c:pt idx="2">
                  <c:v>2013</c:v>
                </c:pt>
                <c:pt idx="3">
                  <c:v>2014</c:v>
                </c:pt>
                <c:pt idx="4">
                  <c:v>2015</c:v>
                </c:pt>
              </c:numCache>
            </c:numRef>
          </c:cat>
          <c:val>
            <c:numRef>
              <c:f>'Cost Assumptions'!$C$11:$C$15</c:f>
              <c:numCache>
                <c:formatCode>"$"#,##0_);[Red]\("$"#,##0\)</c:formatCode>
                <c:ptCount val="5"/>
                <c:pt idx="0">
                  <c:v>633.08915696298197</c:v>
                </c:pt>
                <c:pt idx="1">
                  <c:v>627.38608977893387</c:v>
                </c:pt>
                <c:pt idx="2">
                  <c:v>532.03077161739509</c:v>
                </c:pt>
                <c:pt idx="3">
                  <c:v>502.42481932546701</c:v>
                </c:pt>
                <c:pt idx="4">
                  <c:v>491.13084037618535</c:v>
                </c:pt>
              </c:numCache>
            </c:numRef>
          </c:val>
        </c:ser>
        <c:dLbls/>
        <c:marker val="1"/>
        <c:axId val="69922176"/>
        <c:axId val="72352896"/>
      </c:lineChart>
      <c:catAx>
        <c:axId val="69922176"/>
        <c:scaling>
          <c:orientation val="minMax"/>
        </c:scaling>
        <c:axPos val="b"/>
        <c:numFmt formatCode="General" sourceLinked="1"/>
        <c:tickLblPos val="nextTo"/>
        <c:spPr>
          <a:ln>
            <a:solidFill>
              <a:schemeClr val="accent6">
                <a:lumMod val="90000"/>
                <a:lumOff val="10000"/>
              </a:schemeClr>
            </a:solidFill>
          </a:ln>
        </c:spPr>
        <c:txPr>
          <a:bodyPr/>
          <a:lstStyle/>
          <a:p>
            <a:pPr>
              <a:defRPr lang="en-US">
                <a:solidFill>
                  <a:schemeClr val="accent6">
                    <a:lumMod val="90000"/>
                    <a:lumOff val="10000"/>
                  </a:schemeClr>
                </a:solidFill>
              </a:defRPr>
            </a:pPr>
            <a:endParaRPr lang="en-US"/>
          </a:p>
        </c:txPr>
        <c:crossAx val="72352896"/>
        <c:crosses val="autoZero"/>
        <c:auto val="1"/>
        <c:lblAlgn val="ctr"/>
        <c:lblOffset val="100"/>
      </c:catAx>
      <c:valAx>
        <c:axId val="72352896"/>
        <c:scaling>
          <c:orientation val="minMax"/>
        </c:scaling>
        <c:axPos val="l"/>
        <c:majorGridlines>
          <c:spPr>
            <a:ln>
              <a:solidFill>
                <a:schemeClr val="accent6">
                  <a:lumMod val="90000"/>
                  <a:lumOff val="10000"/>
                </a:schemeClr>
              </a:solidFill>
            </a:ln>
          </c:spPr>
        </c:majorGridlines>
        <c:numFmt formatCode="&quot;$&quot;#,##0_);[Red]\(&quot;$&quot;#,##0\)" sourceLinked="1"/>
        <c:tickLblPos val="nextTo"/>
        <c:spPr>
          <a:ln>
            <a:solidFill>
              <a:schemeClr val="accent6">
                <a:lumMod val="90000"/>
                <a:lumOff val="10000"/>
              </a:schemeClr>
            </a:solidFill>
          </a:ln>
        </c:spPr>
        <c:txPr>
          <a:bodyPr/>
          <a:lstStyle/>
          <a:p>
            <a:pPr>
              <a:defRPr lang="en-US">
                <a:solidFill>
                  <a:schemeClr val="accent6">
                    <a:lumMod val="90000"/>
                    <a:lumOff val="10000"/>
                  </a:schemeClr>
                </a:solidFill>
              </a:defRPr>
            </a:pPr>
            <a:endParaRPr lang="en-US"/>
          </a:p>
        </c:txPr>
        <c:crossAx val="69922176"/>
        <c:crosses val="autoZero"/>
        <c:crossBetween val="between"/>
      </c:valAx>
    </c:plotArea>
    <c:legend>
      <c:legendPos val="r"/>
      <c:legendEntry>
        <c:idx val="0"/>
        <c:txPr>
          <a:bodyPr/>
          <a:lstStyle/>
          <a:p>
            <a:pPr>
              <a:defRPr>
                <a:solidFill>
                  <a:schemeClr val="accent6">
                    <a:lumMod val="90000"/>
                    <a:lumOff val="10000"/>
                  </a:schemeClr>
                </a:solidFill>
              </a:defRPr>
            </a:pPr>
            <a:endParaRPr lang="en-US"/>
          </a:p>
        </c:txPr>
      </c:legendEntry>
      <c:legendEntry>
        <c:idx val="1"/>
        <c:txPr>
          <a:bodyPr/>
          <a:lstStyle/>
          <a:p>
            <a:pPr>
              <a:defRPr>
                <a:solidFill>
                  <a:schemeClr val="accent6">
                    <a:lumMod val="90000"/>
                    <a:lumOff val="10000"/>
                  </a:schemeClr>
                </a:solidFill>
              </a:defRPr>
            </a:pPr>
            <a:endParaRPr lang="en-US"/>
          </a:p>
        </c:txPr>
      </c:legendEntry>
      <c:txPr>
        <a:bodyPr/>
        <a:lstStyle/>
        <a:p>
          <a:pPr>
            <a:defRPr lang="en-US"/>
          </a:pPr>
          <a:endParaRPr lang="en-US"/>
        </a:p>
      </c:txPr>
    </c:legend>
    <c:plotVisOnly val="1"/>
    <c:dispBlanksAs val="gap"/>
  </c:chart>
  <c:spPr>
    <a:solidFill>
      <a:schemeClr val="tx2"/>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382011276368077E-2"/>
          <c:y val="3.7749550595144211E-2"/>
          <c:w val="0.6815032322348592"/>
          <c:h val="0.88955867094144281"/>
        </c:manualLayout>
      </c:layout>
      <c:barChart>
        <c:barDir val="col"/>
        <c:grouping val="clustered"/>
        <c:ser>
          <c:idx val="2"/>
          <c:order val="0"/>
          <c:tx>
            <c:v>Accelerated Scale-Up</c:v>
          </c:tx>
          <c:spPr>
            <a:solidFill>
              <a:srgbClr val="5B8F22">
                <a:lumMod val="75000"/>
              </a:srgbClr>
            </a:solidFill>
            <a:ln>
              <a:noFill/>
            </a:ln>
          </c:spPr>
          <c:cat>
            <c:numRef>
              <c:f>Scenarios!$C$13:$C$22</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Scenarios!$O$13:$O$22</c:f>
              <c:numCache>
                <c:formatCode>"$"#,##0_);[Red]\("$"#,##0\)</c:formatCode>
                <c:ptCount val="10"/>
                <c:pt idx="0">
                  <c:v>377.60936832590863</c:v>
                </c:pt>
                <c:pt idx="1">
                  <c:v>538.14978232708813</c:v>
                </c:pt>
                <c:pt idx="2">
                  <c:v>503.5944532082035</c:v>
                </c:pt>
                <c:pt idx="3">
                  <c:v>482.9488757519311</c:v>
                </c:pt>
                <c:pt idx="4">
                  <c:v>483.94880058240761</c:v>
                </c:pt>
                <c:pt idx="5">
                  <c:v>508.46569689762322</c:v>
                </c:pt>
                <c:pt idx="6">
                  <c:v>514.25632591340138</c:v>
                </c:pt>
                <c:pt idx="7">
                  <c:v>520.55990852722175</c:v>
                </c:pt>
                <c:pt idx="8">
                  <c:v>526.69393336139262</c:v>
                </c:pt>
                <c:pt idx="9">
                  <c:v>534.58173568783968</c:v>
                </c:pt>
              </c:numCache>
            </c:numRef>
          </c:val>
        </c:ser>
        <c:ser>
          <c:idx val="3"/>
          <c:order val="1"/>
          <c:tx>
            <c:v>Base Case</c:v>
          </c:tx>
          <c:cat>
            <c:numRef>
              <c:f>Scenarios!$C$13:$C$22</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Scenarios!$U$13:$U$22</c:f>
              <c:numCache>
                <c:formatCode>"$"#,##0_);[Red]\("$"#,##0\)</c:formatCode>
                <c:ptCount val="10"/>
                <c:pt idx="0">
                  <c:v>366.61908381838271</c:v>
                </c:pt>
                <c:pt idx="1">
                  <c:v>434.80326075285467</c:v>
                </c:pt>
                <c:pt idx="2">
                  <c:v>448.87885323234138</c:v>
                </c:pt>
                <c:pt idx="3">
                  <c:v>483.68768708428701</c:v>
                </c:pt>
                <c:pt idx="4">
                  <c:v>526.46506521056199</c:v>
                </c:pt>
                <c:pt idx="5">
                  <c:v>571.77105823723491</c:v>
                </c:pt>
                <c:pt idx="6">
                  <c:v>608.10725821960489</c:v>
                </c:pt>
                <c:pt idx="7">
                  <c:v>645.05368490689841</c:v>
                </c:pt>
                <c:pt idx="8">
                  <c:v>681.88687242458479</c:v>
                </c:pt>
                <c:pt idx="9">
                  <c:v>720.17903690657442</c:v>
                </c:pt>
              </c:numCache>
            </c:numRef>
          </c:val>
        </c:ser>
        <c:dLbls/>
        <c:axId val="72399872"/>
        <c:axId val="72401664"/>
      </c:barChart>
      <c:catAx>
        <c:axId val="72399872"/>
        <c:scaling>
          <c:orientation val="minMax"/>
        </c:scaling>
        <c:axPos val="b"/>
        <c:numFmt formatCode="General" sourceLinked="1"/>
        <c:tickLblPos val="nextTo"/>
        <c:txPr>
          <a:bodyPr/>
          <a:lstStyle/>
          <a:p>
            <a:pPr>
              <a:defRPr lang="en-US"/>
            </a:pPr>
            <a:endParaRPr lang="en-US"/>
          </a:p>
        </c:txPr>
        <c:crossAx val="72401664"/>
        <c:crosses val="autoZero"/>
        <c:auto val="1"/>
        <c:lblAlgn val="ctr"/>
        <c:lblOffset val="100"/>
      </c:catAx>
      <c:valAx>
        <c:axId val="72401664"/>
        <c:scaling>
          <c:orientation val="minMax"/>
        </c:scaling>
        <c:axPos val="l"/>
        <c:majorGridlines>
          <c:spPr>
            <a:ln w="6350">
              <a:solidFill>
                <a:srgbClr val="FFFFFF">
                  <a:lumMod val="65000"/>
                </a:srgbClr>
              </a:solidFill>
            </a:ln>
          </c:spPr>
        </c:majorGridlines>
        <c:numFmt formatCode="&quot;$&quot;#,##0_);[Red]\(&quot;$&quot;#,##0\)" sourceLinked="1"/>
        <c:tickLblPos val="nextTo"/>
        <c:txPr>
          <a:bodyPr/>
          <a:lstStyle/>
          <a:p>
            <a:pPr>
              <a:defRPr lang="en-US"/>
            </a:pPr>
            <a:endParaRPr lang="en-US"/>
          </a:p>
        </c:txPr>
        <c:crossAx val="72399872"/>
        <c:crosses val="autoZero"/>
        <c:crossBetween val="between"/>
      </c:valAx>
      <c:spPr>
        <a:solidFill>
          <a:srgbClr val="002060">
            <a:lumMod val="10000"/>
            <a:lumOff val="90000"/>
          </a:srgbClr>
        </a:solidFill>
      </c:spPr>
    </c:plotArea>
    <c:legend>
      <c:legendPos val="r"/>
      <c:layout>
        <c:manualLayout>
          <c:xMode val="edge"/>
          <c:yMode val="edge"/>
          <c:x val="0.78586055215320305"/>
          <c:y val="0.43305753982680512"/>
          <c:w val="0.19253450957519205"/>
          <c:h val="0.13388492034639005"/>
        </c:manualLayout>
      </c:layout>
      <c:txPr>
        <a:bodyPr/>
        <a:lstStyle/>
        <a:p>
          <a:pPr>
            <a:defRPr lang="en-US" sz="1100"/>
          </a:pPr>
          <a:endParaRPr lang="en-US"/>
        </a:p>
      </c:txPr>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1A66769E-4E04-4FE0-98BD-3BE2C6C0C951}" type="datetimeFigureOut">
              <a:rPr lang="en-US" smtClean="0"/>
              <a:pPr/>
              <a:t>3/20/2013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D00D80-75F0-4168-982F-068BF0D22D7B}" type="slidenum">
              <a:rPr lang="en-US" smtClean="0"/>
              <a:pPr/>
              <a:t>‹#›</a:t>
            </a:fld>
            <a:endParaRPr lang="en-US"/>
          </a:p>
        </p:txBody>
      </p:sp>
    </p:spTree>
    <p:extLst>
      <p:ext uri="{BB962C8B-B14F-4D97-AF65-F5344CB8AC3E}">
        <p14:creationId xmlns:p14="http://schemas.microsoft.com/office/powerpoint/2010/main" xmlns="" val="7777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19CAB97-C14C-4978-95CC-05046C61A8D2}" type="datetimeFigureOut">
              <a:rPr lang="en-US" smtClean="0"/>
              <a:pPr/>
              <a:t>3/20/2013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7CF0C7E-BE6B-4A40-9407-C23BF5B0F16A}" type="slidenum">
              <a:rPr lang="en-US" smtClean="0"/>
              <a:pPr/>
              <a:t>‹#›</a:t>
            </a:fld>
            <a:endParaRPr lang="en-US"/>
          </a:p>
        </p:txBody>
      </p:sp>
    </p:spTree>
    <p:extLst>
      <p:ext uri="{BB962C8B-B14F-4D97-AF65-F5344CB8AC3E}">
        <p14:creationId xmlns:p14="http://schemas.microsoft.com/office/powerpoint/2010/main" xmlns="" val="334286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CF0C7E-BE6B-4A40-9407-C23BF5B0F1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latin typeface="Times"/>
                <a:ea typeface="ＭＳ Ｐゴシック" charset="0"/>
                <a:cs typeface="ＭＳ Ｐゴシック" charset="0"/>
              </a:rPr>
              <a:t>Since PEPFAR was initiated, investments from the USG, partner countries, and governments have created conditions that reduce the overall costs associated with programming, particularly antiretroviral therapy (ART) for HIV. The lower ART unit costs allow us to achieve greater coverage with available resources. These conditions include:</a:t>
            </a:r>
          </a:p>
          <a:p>
            <a:endParaRPr lang="en-US" b="1" i="1" dirty="0">
              <a:latin typeface="Times"/>
              <a:ea typeface="ＭＳ Ｐゴシック" charset="0"/>
              <a:cs typeface="ＭＳ Ｐゴシック" charset="0"/>
            </a:endParaRPr>
          </a:p>
          <a:p>
            <a:r>
              <a:rPr lang="en-US" b="1" i="1" dirty="0" smtClean="0">
                <a:latin typeface="Times"/>
                <a:ea typeface="ＭＳ Ｐゴシック" charset="0"/>
                <a:cs typeface="ＭＳ Ｐゴシック" charset="0"/>
              </a:rPr>
              <a:t>Decreasing commodity costs </a:t>
            </a:r>
            <a:endParaRPr lang="en-US" dirty="0" smtClean="0">
              <a:latin typeface="Times"/>
              <a:ea typeface="ＭＳ Ｐゴシック" charset="0"/>
              <a:cs typeface="ＭＳ Ｐゴシック" charset="0"/>
            </a:endParaRPr>
          </a:p>
          <a:p>
            <a:r>
              <a:rPr lang="en-US" dirty="0" smtClean="0">
                <a:latin typeface="Times"/>
                <a:ea typeface="ＭＳ Ｐゴシック" charset="0"/>
                <a:cs typeface="ＭＳ Ｐゴシック" charset="0"/>
              </a:rPr>
              <a:t>Licensing, approval, and competitive manufacture of generic formulations of ARVs has resulted in an environment of rapidly declining pricing for these commodities. PEPFAR, utilizing bulk-purchasing mechanisms, has been aggressive in taking advantage of these lower ARV prices to extend treatment to additional patients. PEPFAR is working with partner countries and existing multilateral and foundation efforts to encourage the policy changes needed to continue this downward trajectory of drug prices. As part of the GHI, PEPFAR will also explore possible efficiencies in supply chain management.</a:t>
            </a:r>
          </a:p>
          <a:p>
            <a:endParaRPr lang="en-US" dirty="0" smtClean="0">
              <a:latin typeface="Times"/>
              <a:ea typeface="ＭＳ Ｐゴシック" charset="0"/>
              <a:cs typeface="ＭＳ Ｐゴシック" charset="0"/>
            </a:endParaRPr>
          </a:p>
          <a:p>
            <a:r>
              <a:rPr lang="en-US" b="1" i="1" dirty="0" smtClean="0">
                <a:latin typeface="Times"/>
                <a:ea typeface="ＭＳ Ｐゴシック" charset="0"/>
                <a:cs typeface="ＭＳ Ｐゴシック" charset="0"/>
              </a:rPr>
              <a:t>Increased </a:t>
            </a:r>
            <a:r>
              <a:rPr lang="en-US" b="1" i="1" dirty="0">
                <a:latin typeface="Times"/>
                <a:ea typeface="ＭＳ Ｐゴシック" charset="0"/>
                <a:cs typeface="ＭＳ Ｐゴシック" charset="0"/>
              </a:rPr>
              <a:t>Efficiency of Programs and Healthcare Personnel </a:t>
            </a:r>
            <a:endParaRPr lang="en-US" dirty="0">
              <a:latin typeface="Times"/>
              <a:ea typeface="ＭＳ Ｐゴシック" charset="0"/>
              <a:cs typeface="ＭＳ Ｐゴシック" charset="0"/>
            </a:endParaRPr>
          </a:p>
          <a:p>
            <a:r>
              <a:rPr lang="en-US" dirty="0">
                <a:latin typeface="Times"/>
                <a:ea typeface="ＭＳ Ｐゴシック" charset="0"/>
                <a:cs typeface="ＭＳ Ｐゴシック" charset="0"/>
              </a:rPr>
              <a:t>PEPFAR programs benefited from economies of scale as patient cohorts expanded. Increasing numbers of patients are often treated by the same number of health workers as a result of several factors, such as improved worker efficiency after the start-up period. More recently, there is indication of the effects of task-shifting upon improving efficiencies. Over the next phase, PEPFAR is identifying additional efficiencies to assist health workers to care for patients. Through the GHI, it will also explore mechanisms like appropriate co-location of services to reduce recurring personnel and facility costs.</a:t>
            </a:r>
          </a:p>
          <a:p>
            <a:endParaRPr lang="en-US" dirty="0" smtClean="0">
              <a:latin typeface="Times"/>
              <a:ea typeface="ＭＳ Ｐゴシック" charset="0"/>
              <a:cs typeface="ＭＳ Ｐゴシック" charset="0"/>
            </a:endParaRPr>
          </a:p>
          <a:p>
            <a:r>
              <a:rPr lang="en-US" b="1" i="1" dirty="0" smtClean="0">
                <a:latin typeface="Times"/>
                <a:ea typeface="ＭＳ Ｐゴシック" charset="0"/>
                <a:cs typeface="ＭＳ Ｐゴシック" charset="0"/>
              </a:rPr>
              <a:t>Return on Health Systems investments in equipment, infrastructure, training </a:t>
            </a:r>
            <a:endParaRPr lang="en-US" dirty="0" smtClean="0">
              <a:latin typeface="Times"/>
              <a:ea typeface="ＭＳ Ｐゴシック" charset="0"/>
              <a:cs typeface="ＭＳ Ｐゴシック" charset="0"/>
            </a:endParaRPr>
          </a:p>
          <a:p>
            <a:r>
              <a:rPr lang="en-US" dirty="0" smtClean="0">
                <a:latin typeface="Times"/>
                <a:ea typeface="ＭＳ Ｐゴシック" charset="0"/>
                <a:cs typeface="ＭＳ Ｐゴシック" charset="0"/>
              </a:rPr>
              <a:t>Overall, per-patient financial costs of treatment have dropped as global AIDS efforts have matured. Much of the infrastructure and equipment required for a site to function was established before patients were enrolled, and any expansion in patient numbers was preceded by expansions in clinic capacity. As PEPFAR works with the Global Health Initiative (GHI) to expand and build health systems, it will build upon the country infrastructure platform to continue to reduce costs for increased coverage of care.</a:t>
            </a:r>
          </a:p>
          <a:p>
            <a:endParaRPr lang="en-US" dirty="0" smtClean="0">
              <a:latin typeface="Times"/>
              <a:ea typeface="ＭＳ Ｐゴシック" charset="0"/>
              <a:cs typeface="ＭＳ Ｐゴシック" charset="0"/>
            </a:endParaRPr>
          </a:p>
          <a:p>
            <a:endParaRPr lang="en-US" dirty="0">
              <a:latin typeface="Times"/>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103B70E9-0854-4B5F-87BE-483412FED53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72" indent="-302066">
              <a:defRPr>
                <a:solidFill>
                  <a:schemeClr val="tx1"/>
                </a:solidFill>
                <a:latin typeface="Calibri" pitchFamily="34" charset="0"/>
              </a:defRPr>
            </a:lvl2pPr>
            <a:lvl3pPr marL="1208265" indent="-241653">
              <a:defRPr>
                <a:solidFill>
                  <a:schemeClr val="tx1"/>
                </a:solidFill>
                <a:latin typeface="Calibri" pitchFamily="34" charset="0"/>
              </a:defRPr>
            </a:lvl3pPr>
            <a:lvl4pPr marL="1691571" indent="-241653">
              <a:defRPr>
                <a:solidFill>
                  <a:schemeClr val="tx1"/>
                </a:solidFill>
                <a:latin typeface="Calibri" pitchFamily="34" charset="0"/>
              </a:defRPr>
            </a:lvl4pPr>
            <a:lvl5pPr marL="2174878" indent="-241653">
              <a:defRPr>
                <a:solidFill>
                  <a:schemeClr val="tx1"/>
                </a:solidFill>
                <a:latin typeface="Calibri" pitchFamily="34" charset="0"/>
              </a:defRPr>
            </a:lvl5pPr>
            <a:lvl6pPr marL="2658184" indent="-241653" fontAlgn="base">
              <a:spcBef>
                <a:spcPct val="0"/>
              </a:spcBef>
              <a:spcAft>
                <a:spcPct val="0"/>
              </a:spcAft>
              <a:defRPr>
                <a:solidFill>
                  <a:schemeClr val="tx1"/>
                </a:solidFill>
                <a:latin typeface="Calibri" pitchFamily="34" charset="0"/>
              </a:defRPr>
            </a:lvl6pPr>
            <a:lvl7pPr marL="3141490" indent="-241653" fontAlgn="base">
              <a:spcBef>
                <a:spcPct val="0"/>
              </a:spcBef>
              <a:spcAft>
                <a:spcPct val="0"/>
              </a:spcAft>
              <a:defRPr>
                <a:solidFill>
                  <a:schemeClr val="tx1"/>
                </a:solidFill>
                <a:latin typeface="Calibri" pitchFamily="34" charset="0"/>
              </a:defRPr>
            </a:lvl7pPr>
            <a:lvl8pPr marL="3624796" indent="-241653" fontAlgn="base">
              <a:spcBef>
                <a:spcPct val="0"/>
              </a:spcBef>
              <a:spcAft>
                <a:spcPct val="0"/>
              </a:spcAft>
              <a:defRPr>
                <a:solidFill>
                  <a:schemeClr val="tx1"/>
                </a:solidFill>
                <a:latin typeface="Calibri" pitchFamily="34" charset="0"/>
              </a:defRPr>
            </a:lvl8pPr>
            <a:lvl9pPr marL="4108102" indent="-24165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617EF47-1484-4297-8C4E-3366F50C7485}" type="slidenum">
              <a:rPr lang="en-GB" smtClean="0"/>
              <a:pPr fontAlgn="base">
                <a:spcBef>
                  <a:spcPct val="0"/>
                </a:spcBef>
                <a:spcAft>
                  <a:spcPct val="0"/>
                </a:spcAft>
                <a:defRPr/>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John M Blandford, PhD</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Chief – Health Economics, Systems and Integration Branch</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accent1">
                    <a:lumMod val="50000"/>
                  </a:schemeClr>
                </a:solidFill>
              </a:defRPr>
            </a:lvl1pPr>
          </a:lstStyle>
          <a:p>
            <a:r>
              <a:rPr lang="en-US" dirty="0" smtClean="0"/>
              <a:t>Center for Global Health</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accent1">
                    <a:lumMod val="50000"/>
                  </a:schemeClr>
                </a:solidFill>
              </a:defRPr>
            </a:lvl1pPr>
          </a:lstStyle>
          <a:p>
            <a:r>
              <a:rPr lang="en-US" dirty="0" smtClean="0"/>
              <a:t>Division of Global HIV/AIDS (GAP)</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1_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a:prstGeom prst="rect">
            <a:avLst/>
          </a:prstGeo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a:prstGeom prst="rect">
            <a:avLst/>
          </a:prstGeo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a:prstGeom prst="rect">
            <a:avLst/>
          </a:prstGeom>
        </p:spPr>
        <p:txBody>
          <a:bodyPr/>
          <a:lstStyle>
            <a:lvl1pPr>
              <a:defRPr smtClean="0">
                <a:solidFill>
                  <a:schemeClr val="accent3">
                    <a:shade val="75000"/>
                  </a:schemeClr>
                </a:solidFill>
              </a:defRPr>
            </a:lvl1pPr>
          </a:lstStyle>
          <a:p>
            <a:pPr>
              <a:defRPr/>
            </a:pPr>
            <a:fld id="{89B1FFDE-F201-4720-8FD9-D3E2121CA4CA}" type="slidenum">
              <a:rPr lang="en-US"/>
              <a:pPr>
                <a:defRPr/>
              </a:pPr>
              <a:t>‹#›</a:t>
            </a:fld>
            <a:endParaRPr lang="en-US"/>
          </a:p>
        </p:txBody>
      </p:sp>
      <p:sp>
        <p:nvSpPr>
          <p:cNvPr id="17" name="Date Placeholder 4"/>
          <p:cNvSpPr>
            <a:spLocks noGrp="1"/>
          </p:cNvSpPr>
          <p:nvPr>
            <p:ph type="dt" sz="half" idx="11"/>
          </p:nvPr>
        </p:nvSpPr>
        <p:spPr>
          <a:xfrm>
            <a:off x="5791200" y="6405563"/>
            <a:ext cx="3044825"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a:prstGeom prst="rect">
            <a:avLst/>
          </a:prstGeo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fld id="{B0C0EF54-7D43-496C-85F1-BEA61ABECE27}" type="datetimeFigureOut">
              <a:rPr lang="en-US"/>
              <a:pPr>
                <a:defRPr/>
              </a:pPr>
              <a:t>3/20/2013</a:t>
            </a:fld>
            <a:endParaRPr lang="en-US"/>
          </a:p>
        </p:txBody>
      </p:sp>
      <p:sp>
        <p:nvSpPr>
          <p:cNvPr id="3" name="Footer Placeholder 4"/>
          <p:cNvSpPr>
            <a:spLocks noGrp="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5035560C-4A61-4B64-8EF1-693730B05061}" type="slidenum">
              <a:rPr lang="en-US"/>
              <a:pPr>
                <a:defRPr/>
              </a:pPr>
              <a:t>‹#›</a:t>
            </a:fld>
            <a:endParaRPr lang="en-US"/>
          </a:p>
        </p:txBody>
      </p:sp>
    </p:spTree>
    <p:extLst>
      <p:ext uri="{BB962C8B-B14F-4D97-AF65-F5344CB8AC3E}">
        <p14:creationId xmlns:p14="http://schemas.microsoft.com/office/powerpoint/2010/main" xmlns="" val="22946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1828193"/>
          </a:xfrm>
          <a:prstGeom prst="rect">
            <a:avLst/>
          </a:prstGeom>
        </p:spPr>
        <p:txBody>
          <a:bodyPr>
            <a:spAutoFit/>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5" name="TextBox 4"/>
          <p:cNvSpPr txBox="1"/>
          <p:nvPr userDrawn="1"/>
        </p:nvSpPr>
        <p:spPr>
          <a:xfrm>
            <a:off x="8366203" y="6140830"/>
            <a:ext cx="589547" cy="307777"/>
          </a:xfrm>
          <a:prstGeom prst="rect">
            <a:avLst/>
          </a:prstGeom>
          <a:noFill/>
        </p:spPr>
        <p:txBody>
          <a:bodyPr wrap="square" rtlCol="0">
            <a:spAutoFit/>
          </a:bodyPr>
          <a:lstStyle/>
          <a:p>
            <a:fld id="{2E687AEC-CDDA-4031-94AD-79CB5D755F0D}" type="slidenum">
              <a:rPr lang="en-US" sz="1400" smtClean="0"/>
              <a:pPr/>
              <a:t>‹#›</a:t>
            </a:fld>
            <a:endParaRPr lang="en-US" sz="1400"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1828193"/>
          </a:xfrm>
          <a:prstGeom prst="rect">
            <a:avLst/>
          </a:prstGeom>
        </p:spPr>
        <p:txBody>
          <a:bodyPr>
            <a:spAutoFit/>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1828193"/>
          </a:xfrm>
          <a:prstGeom prst="rect">
            <a:avLst/>
          </a:prstGeom>
        </p:spPr>
        <p:txBody>
          <a:bodyPr>
            <a:spAutoFit/>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
        <p:nvSpPr>
          <p:cNvPr id="4" name="TextBox 3"/>
          <p:cNvSpPr txBox="1"/>
          <p:nvPr userDrawn="1"/>
        </p:nvSpPr>
        <p:spPr>
          <a:xfrm>
            <a:off x="8348977" y="6136105"/>
            <a:ext cx="469231" cy="307777"/>
          </a:xfrm>
          <a:prstGeom prst="rect">
            <a:avLst/>
          </a:prstGeom>
          <a:noFill/>
        </p:spPr>
        <p:txBody>
          <a:bodyPr wrap="square" rtlCol="0">
            <a:spAutoFit/>
          </a:bodyPr>
          <a:lstStyle/>
          <a:p>
            <a:fld id="{BF59BB41-A9BE-4A85-B621-B5DAD60C118B}" type="slidenum">
              <a:rPr lang="en-US" sz="1400" smtClean="0"/>
              <a:pPr/>
              <a:t>‹#›</a:t>
            </a:fld>
            <a:endParaRPr lang="en-US" sz="1400"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1794864"/>
            <a:ext cx="5111750" cy="2474524"/>
          </a:xfrm>
          <a:prstGeom prst="rect">
            <a:avLst/>
          </a:prstGeom>
        </p:spPr>
        <p:txBody>
          <a:bodyPr anchor="ctr" anchorCtr="0">
            <a:spAutoFit/>
          </a:bodyPr>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566309"/>
          </a:xfrm>
          <a:prstGeom prst="rect">
            <a:avLst/>
          </a:prstGeom>
        </p:spPr>
        <p:txBody>
          <a:bodyPr>
            <a:spAutoFit/>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6" name="TextBox 5"/>
          <p:cNvSpPr txBox="1"/>
          <p:nvPr userDrawn="1"/>
        </p:nvSpPr>
        <p:spPr>
          <a:xfrm>
            <a:off x="8358176" y="6141769"/>
            <a:ext cx="561709" cy="307777"/>
          </a:xfrm>
          <a:prstGeom prst="rect">
            <a:avLst/>
          </a:prstGeom>
          <a:noFill/>
        </p:spPr>
        <p:txBody>
          <a:bodyPr wrap="square" rtlCol="0">
            <a:spAutoFit/>
          </a:bodyPr>
          <a:lstStyle/>
          <a:p>
            <a:fld id="{98ED4A10-F414-4FB3-B386-E3E01E3AE84D}" type="slidenum">
              <a:rPr lang="en-US" sz="1400" smtClean="0"/>
              <a:pPr/>
              <a:t>‹#›</a:t>
            </a:fld>
            <a:endParaRPr lang="en-US" sz="1400"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307777"/>
          </a:xfrm>
          <a:prstGeom prst="rect">
            <a:avLst/>
          </a:prstGeom>
        </p:spPr>
        <p:txBody>
          <a:bodyPr>
            <a:spAutoFit/>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9" name="Rectangle 8"/>
          <p:cNvSpPr/>
          <p:nvPr/>
        </p:nvSpPr>
        <p:spPr>
          <a:xfrm>
            <a:off x="1371600" y="4343400"/>
            <a:ext cx="6400800" cy="292388"/>
          </a:xfrm>
          <a:prstGeom prst="rect">
            <a:avLst/>
          </a:prstGeom>
        </p:spPr>
        <p:txBody>
          <a:bodyPr wrap="square">
            <a:spAutoFit/>
          </a:bodyPr>
          <a:lstStyle/>
          <a:p>
            <a:pPr lvl="0"/>
            <a:r>
              <a:rPr lang="en-US" sz="1300" b="1" dirty="0" smtClean="0">
                <a:solidFill>
                  <a:schemeClr val="tx2"/>
                </a:solidFill>
              </a:rPr>
              <a:t>For more information please contact:</a:t>
            </a:r>
          </a:p>
        </p:txBody>
      </p:sp>
      <p:sp>
        <p:nvSpPr>
          <p:cNvPr id="11" name="Rectangle 10"/>
          <p:cNvSpPr/>
          <p:nvPr/>
        </p:nvSpPr>
        <p:spPr>
          <a:xfrm>
            <a:off x="1371599" y="4706034"/>
            <a:ext cx="6517341" cy="1200329"/>
          </a:xfrm>
          <a:prstGeom prst="rect">
            <a:avLst/>
          </a:prstGeom>
        </p:spPr>
        <p:txBody>
          <a:bodyPr wrap="square">
            <a:spAutoFit/>
          </a:bodyPr>
          <a:lstStyle/>
          <a:p>
            <a:pPr lvl="0"/>
            <a:r>
              <a:rPr lang="en-US" sz="1200" dirty="0" smtClean="0">
                <a:solidFill>
                  <a:schemeClr val="tx2"/>
                </a:solidFill>
              </a:rPr>
              <a:t>John Blandford;</a:t>
            </a:r>
            <a:r>
              <a:rPr lang="en-US" sz="1200" baseline="0" dirty="0" smtClean="0">
                <a:solidFill>
                  <a:schemeClr val="tx2"/>
                </a:solidFill>
              </a:rPr>
              <a:t> Chief, Health Economics, Systems and Integration Branch; CGH/DGHA</a:t>
            </a:r>
            <a:endParaRPr lang="en-US" sz="1200" dirty="0" smtClean="0">
              <a:solidFill>
                <a:schemeClr val="tx2"/>
              </a:solidFill>
            </a:endParaRPr>
          </a:p>
          <a:p>
            <a:pPr lvl="0"/>
            <a:r>
              <a:rPr lang="en-US" sz="1200" dirty="0" smtClean="0">
                <a:solidFill>
                  <a:schemeClr val="tx2"/>
                </a:solidFill>
              </a:rPr>
              <a:t>Telephone:</a:t>
            </a:r>
            <a:r>
              <a:rPr lang="en-US" sz="1200" baseline="0" dirty="0" smtClean="0">
                <a:solidFill>
                  <a:schemeClr val="tx2"/>
                </a:solidFill>
              </a:rPr>
              <a:t> (404) 639-8070		</a:t>
            </a:r>
            <a:r>
              <a:rPr lang="en-US" sz="1200" dirty="0" smtClean="0">
                <a:solidFill>
                  <a:schemeClr val="tx2"/>
                </a:solidFill>
              </a:rPr>
              <a:t>E-mail: </a:t>
            </a:r>
            <a:r>
              <a:rPr lang="en-US" sz="1200" dirty="0" err="1" smtClean="0">
                <a:solidFill>
                  <a:schemeClr val="tx2"/>
                </a:solidFill>
              </a:rPr>
              <a:t>jblandford@cdc.gov</a:t>
            </a:r>
            <a:r>
              <a:rPr lang="en-US" sz="1200" dirty="0" smtClean="0">
                <a:solidFill>
                  <a:schemeClr val="tx2"/>
                </a:solidFill>
              </a:rPr>
              <a:t> 	</a:t>
            </a:r>
          </a:p>
          <a:p>
            <a:pPr lvl="0"/>
            <a:endParaRPr lang="en-US" sz="1200" dirty="0" smtClean="0">
              <a:solidFill>
                <a:schemeClr val="tx2"/>
              </a:solidFill>
            </a:endParaRPr>
          </a:p>
          <a:p>
            <a:pPr lvl="0"/>
            <a:r>
              <a:rPr lang="en-US" sz="1200" dirty="0" err="1" smtClean="0">
                <a:solidFill>
                  <a:schemeClr val="tx2"/>
                </a:solidFill>
              </a:rPr>
              <a:t>Nalinee</a:t>
            </a:r>
            <a:r>
              <a:rPr lang="en-US" sz="1200" baseline="0" dirty="0" smtClean="0">
                <a:solidFill>
                  <a:schemeClr val="tx2"/>
                </a:solidFill>
              </a:rPr>
              <a:t> </a:t>
            </a:r>
            <a:r>
              <a:rPr lang="en-US" sz="1200" baseline="0" dirty="0" err="1" smtClean="0">
                <a:solidFill>
                  <a:schemeClr val="tx2"/>
                </a:solidFill>
              </a:rPr>
              <a:t>Sangrujee</a:t>
            </a:r>
            <a:r>
              <a:rPr lang="en-US" sz="1200" baseline="0" dirty="0" smtClean="0">
                <a:solidFill>
                  <a:schemeClr val="tx2"/>
                </a:solidFill>
              </a:rPr>
              <a:t>; Lead, Health Economics and Finance Team; CGH/DGHA/HESIB</a:t>
            </a:r>
            <a:endParaRPr lang="en-US" sz="1200" dirty="0" smtClean="0">
              <a:solidFill>
                <a:schemeClr val="tx2"/>
              </a:solidFill>
            </a:endParaRPr>
          </a:p>
          <a:p>
            <a:pPr lvl="0"/>
            <a:r>
              <a:rPr lang="en-US" sz="1200" dirty="0" smtClean="0">
                <a:solidFill>
                  <a:schemeClr val="tx2"/>
                </a:solidFill>
              </a:rPr>
              <a:t>Telephone:</a:t>
            </a:r>
            <a:r>
              <a:rPr lang="en-US" sz="1200" baseline="0" dirty="0" smtClean="0">
                <a:solidFill>
                  <a:schemeClr val="tx2"/>
                </a:solidFill>
              </a:rPr>
              <a:t> (404) 639-0942		</a:t>
            </a:r>
            <a:r>
              <a:rPr lang="en-US" sz="1200" dirty="0" smtClean="0">
                <a:solidFill>
                  <a:schemeClr val="tx2"/>
                </a:solidFill>
              </a:rPr>
              <a:t>E-mail: </a:t>
            </a:r>
            <a:r>
              <a:rPr lang="en-US" sz="1200" dirty="0" err="1" smtClean="0">
                <a:solidFill>
                  <a:schemeClr val="tx2"/>
                </a:solidFill>
              </a:rPr>
              <a:t>nsangrujee@cdc.gov</a:t>
            </a:r>
            <a:r>
              <a:rPr lang="en-US" sz="1200" dirty="0" smtClean="0">
                <a:solidFill>
                  <a:schemeClr val="tx2"/>
                </a:solidFill>
              </a:rPr>
              <a:t> </a:t>
            </a:r>
            <a:endParaRPr lang="en-US" sz="1200" baseline="0" dirty="0" smtClean="0">
              <a:solidFill>
                <a:schemeClr val="tx2"/>
              </a:solidFill>
            </a:endParaRPr>
          </a:p>
          <a:p>
            <a:pPr lvl="0"/>
            <a:endParaRPr lang="en-US" sz="1200" dirty="0" smtClean="0">
              <a:solidFill>
                <a:schemeClr val="tx2"/>
              </a:solidFill>
            </a:endParaRP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accent1">
                    <a:lumMod val="50000"/>
                  </a:schemeClr>
                </a:solidFill>
              </a:defRPr>
            </a:lvl1pPr>
          </a:lstStyle>
          <a:p>
            <a:r>
              <a:rPr lang="en-US" dirty="0" smtClean="0"/>
              <a:t>Center for Global Health</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accent1">
                    <a:lumMod val="50000"/>
                  </a:schemeClr>
                </a:solidFill>
              </a:defRPr>
            </a:lvl1pPr>
          </a:lstStyle>
          <a:p>
            <a:r>
              <a:rPr lang="en-US" dirty="0" smtClean="0"/>
              <a:t>Division of Global HIV/AIDS</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3" r:id="rId11"/>
  </p:sldLayoutIdLst>
  <p:transition>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5" Type="http://schemas.openxmlformats.org/officeDocument/2006/relationships/tags" Target="../tags/tag8.xml"/><Relationship Id="rId10" Type="http://schemas.openxmlformats.org/officeDocument/2006/relationships/image" Target="../media/image7.png"/><Relationship Id="rId4" Type="http://schemas.openxmlformats.org/officeDocument/2006/relationships/tags" Target="../tags/tag7.xml"/><Relationship Id="rId9"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67072" y="3525511"/>
            <a:ext cx="6405327" cy="1556657"/>
          </a:xfrm>
        </p:spPr>
        <p:txBody>
          <a:bodyPr/>
          <a:lstStyle/>
          <a:p>
            <a:r>
              <a:rPr lang="en-US" dirty="0" smtClean="0"/>
              <a:t>John M Blandford, PhD</a:t>
            </a:r>
            <a:endParaRPr lang="en-US" sz="1400" b="0" dirty="0" smtClean="0"/>
          </a:p>
          <a:p>
            <a:r>
              <a:rPr lang="en-US" sz="1600" dirty="0" smtClean="0"/>
              <a:t>Chief – Health Economics, Systems and Integration Branch</a:t>
            </a:r>
          </a:p>
          <a:p>
            <a:r>
              <a:rPr lang="en-US" sz="1600" dirty="0" smtClean="0"/>
              <a:t>Division of Global HIV/AIDS</a:t>
            </a:r>
          </a:p>
          <a:p>
            <a:r>
              <a:rPr lang="en-US" sz="1600" dirty="0" smtClean="0"/>
              <a:t>U.S. Centers for Disease Control and Prevention</a:t>
            </a:r>
          </a:p>
        </p:txBody>
      </p:sp>
      <p:sp>
        <p:nvSpPr>
          <p:cNvPr id="3" name="Text Placeholder 2"/>
          <p:cNvSpPr>
            <a:spLocks noGrp="1"/>
          </p:cNvSpPr>
          <p:nvPr>
            <p:ph type="body" sz="quarter" idx="10"/>
          </p:nvPr>
        </p:nvSpPr>
        <p:spPr>
          <a:xfrm>
            <a:off x="805543" y="4985657"/>
            <a:ext cx="7500257" cy="957943"/>
          </a:xfrm>
        </p:spPr>
        <p:txBody>
          <a:bodyPr/>
          <a:lstStyle/>
          <a:p>
            <a:r>
              <a:rPr lang="en-US" dirty="0" smtClean="0"/>
              <a:t>Nairobi, Kenya</a:t>
            </a:r>
          </a:p>
          <a:p>
            <a:r>
              <a:rPr lang="en-US" dirty="0" smtClean="0"/>
              <a:t>14 October 2011</a:t>
            </a:r>
          </a:p>
          <a:p>
            <a:endParaRPr lang="en-US" i="1" dirty="0" smtClean="0"/>
          </a:p>
          <a:p>
            <a:endParaRPr lang="en-US" i="1" dirty="0" smtClean="0"/>
          </a:p>
        </p:txBody>
      </p:sp>
      <p:sp>
        <p:nvSpPr>
          <p:cNvPr id="4" name="Title 3"/>
          <p:cNvSpPr>
            <a:spLocks noGrp="1"/>
          </p:cNvSpPr>
          <p:nvPr>
            <p:ph type="title"/>
          </p:nvPr>
        </p:nvSpPr>
        <p:spPr>
          <a:xfrm>
            <a:off x="457200" y="1826380"/>
            <a:ext cx="8229600" cy="1465596"/>
          </a:xfrm>
        </p:spPr>
        <p:txBody>
          <a:bodyPr/>
          <a:lstStyle/>
          <a:p>
            <a:pPr>
              <a:lnSpc>
                <a:spcPct val="100000"/>
              </a:lnSpc>
            </a:pPr>
            <a:r>
              <a:rPr lang="en-US" sz="3200" dirty="0" smtClean="0"/>
              <a:t>Estimating Health Impact and Costs of Treatment in PEPFAR-Supported Programs</a:t>
            </a:r>
            <a:endParaRPr lang="en-US" sz="3200" dirty="0"/>
          </a:p>
        </p:txBody>
      </p:sp>
      <p:sp>
        <p:nvSpPr>
          <p:cNvPr id="5" name="Text Placeholder 4"/>
          <p:cNvSpPr>
            <a:spLocks noGrp="1"/>
          </p:cNvSpPr>
          <p:nvPr>
            <p:ph type="body" sz="quarter" idx="11"/>
          </p:nvPr>
        </p:nvSpPr>
        <p:spPr/>
        <p:txBody>
          <a:bodyPr/>
          <a:lstStyle/>
          <a:p>
            <a:r>
              <a:rPr lang="en-US" dirty="0" smtClean="0"/>
              <a:t>Center for Global Health</a:t>
            </a:r>
            <a:endParaRPr lang="en-US" dirty="0"/>
          </a:p>
        </p:txBody>
      </p:sp>
      <p:sp>
        <p:nvSpPr>
          <p:cNvPr id="6" name="Text Placeholder 5"/>
          <p:cNvSpPr>
            <a:spLocks noGrp="1"/>
          </p:cNvSpPr>
          <p:nvPr>
            <p:ph type="body" sz="quarter" idx="12"/>
          </p:nvPr>
        </p:nvSpPr>
        <p:spPr/>
        <p:txBody>
          <a:bodyPr/>
          <a:lstStyle/>
          <a:p>
            <a:r>
              <a:rPr lang="en-US" dirty="0" smtClean="0"/>
              <a:t>Division of Global HIV/AIDS</a:t>
            </a:r>
            <a:endParaRPr lang="en-US" dirty="0"/>
          </a:p>
        </p:txBody>
      </p:sp>
      <p:pic>
        <p:nvPicPr>
          <p:cNvPr id="7" name="Picture 3" descr="PEPFAR%20Logo.jpg"/>
          <p:cNvPicPr>
            <a:picLocks noChangeAspect="1"/>
          </p:cNvPicPr>
          <p:nvPr/>
        </p:nvPicPr>
        <p:blipFill>
          <a:blip r:embed="rId3" cstate="print">
            <a:clrChange>
              <a:clrFrom>
                <a:srgbClr val="FEFEFC"/>
              </a:clrFrom>
              <a:clrTo>
                <a:srgbClr val="FEFEFC">
                  <a:alpha val="0"/>
                </a:srgbClr>
              </a:clrTo>
            </a:clrChange>
          </a:blip>
          <a:stretch>
            <a:fillRect/>
          </a:stretch>
        </p:blipFill>
        <p:spPr bwMode="auto">
          <a:xfrm>
            <a:off x="354746" y="352821"/>
            <a:ext cx="1463168" cy="1463168"/>
          </a:xfrm>
          <a:prstGeom prst="rect">
            <a:avLst/>
          </a:prstGeom>
          <a:ln>
            <a:noFill/>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Preliminary Findings of PACM Estimates</a:t>
            </a:r>
            <a:endParaRPr lang="en-US" dirty="0"/>
          </a:p>
        </p:txBody>
      </p:sp>
      <p:sp>
        <p:nvSpPr>
          <p:cNvPr id="3" name="Content Placeholder 2"/>
          <p:cNvSpPr>
            <a:spLocks noGrp="1"/>
          </p:cNvSpPr>
          <p:nvPr>
            <p:ph idx="1"/>
          </p:nvPr>
        </p:nvSpPr>
        <p:spPr>
          <a:xfrm>
            <a:off x="457200" y="1600201"/>
            <a:ext cx="8229600" cy="4190999"/>
          </a:xfrm>
        </p:spPr>
        <p:txBody>
          <a:bodyPr>
            <a:normAutofit/>
          </a:bodyPr>
          <a:lstStyle/>
          <a:p>
            <a:pPr marL="457200" indent="-457200">
              <a:buFont typeface="+mj-lt"/>
              <a:buAutoNum type="arabicPeriod" startAt="3"/>
            </a:pPr>
            <a:r>
              <a:rPr lang="en-US" dirty="0" smtClean="0"/>
              <a:t>Cost savings to society that result from averted negative outcomes equal 59% of total treatment program costs</a:t>
            </a:r>
          </a:p>
          <a:p>
            <a:pPr marL="457200" indent="-457200">
              <a:buFont typeface="+mj-lt"/>
              <a:buAutoNum type="arabicPeriod" startAt="3"/>
            </a:pPr>
            <a:r>
              <a:rPr lang="en-US" dirty="0" smtClean="0"/>
              <a:t>The </a:t>
            </a:r>
            <a:r>
              <a:rPr lang="en-US" dirty="0"/>
              <a:t>net societal cost of treatment is $147 per discounted life-year </a:t>
            </a:r>
            <a:r>
              <a:rPr lang="en-US" dirty="0" smtClean="0"/>
              <a:t>gained when </a:t>
            </a:r>
            <a:r>
              <a:rPr lang="en-US" dirty="0"/>
              <a:t>the indirect benefits and averted costs from </a:t>
            </a:r>
            <a:r>
              <a:rPr lang="en-US" dirty="0" smtClean="0"/>
              <a:t>treatment are considered </a:t>
            </a:r>
            <a:endParaRPr lang="en-US" dirty="0"/>
          </a:p>
          <a:p>
            <a:pPr lvl="1"/>
            <a:r>
              <a:rPr lang="en-US" dirty="0" smtClean="0"/>
              <a:t>Based on WHO standards for cost-effectiveness, </a:t>
            </a:r>
            <a:r>
              <a:rPr lang="en-US" dirty="0"/>
              <a:t>ART may </a:t>
            </a:r>
            <a:r>
              <a:rPr lang="en-US" dirty="0" smtClean="0"/>
              <a:t>potentially be highly </a:t>
            </a:r>
            <a:r>
              <a:rPr lang="en-US" dirty="0"/>
              <a:t>cost-effective in most of sub-Saharan </a:t>
            </a:r>
            <a:r>
              <a:rPr lang="en-US" dirty="0" smtClean="0"/>
              <a:t>Africa</a:t>
            </a:r>
          </a:p>
          <a:p>
            <a:pPr lvl="1"/>
            <a:endParaRPr lang="en-US" dirty="0"/>
          </a:p>
          <a:p>
            <a:pPr lvl="1"/>
            <a:endParaRPr lang="en-US" dirty="0" smtClean="0"/>
          </a:p>
          <a:p>
            <a:pPr lvl="1"/>
            <a:endParaRPr lang="en-US" dirty="0" smtClean="0"/>
          </a:p>
          <a:p>
            <a:pPr lvl="1"/>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225634334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custDataLst>
              <p:tags r:id="rId2"/>
            </p:custDataLst>
          </p:nvPr>
        </p:nvPicPr>
        <p:blipFill>
          <a:blip r:embed="rId10" cstate="print"/>
          <a:srcRect/>
          <a:stretch>
            <a:fillRect/>
          </a:stretch>
        </p:blipFill>
        <p:spPr bwMode="auto">
          <a:xfrm>
            <a:off x="1662113" y="458787"/>
            <a:ext cx="5621337" cy="4902187"/>
          </a:xfrm>
          <a:prstGeom prst="rect">
            <a:avLst/>
          </a:prstGeom>
          <a:noFill/>
          <a:ln w="9525">
            <a:noFill/>
            <a:miter lim="800000"/>
            <a:headEnd/>
            <a:tailEnd/>
          </a:ln>
          <a:effectLst/>
        </p:spPr>
      </p:pic>
      <p:cxnSp>
        <p:nvCxnSpPr>
          <p:cNvPr id="6" name="Straight Connector 5"/>
          <p:cNvCxnSpPr/>
          <p:nvPr>
            <p:custDataLst>
              <p:tags r:id="rId3"/>
            </p:custDataLst>
          </p:nvPr>
        </p:nvCxnSpPr>
        <p:spPr>
          <a:xfrm>
            <a:off x="2397125" y="5534025"/>
            <a:ext cx="48863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4"/>
            </p:custDataLst>
          </p:nvPr>
        </p:nvSpPr>
        <p:spPr>
          <a:xfrm>
            <a:off x="2397125" y="1035050"/>
            <a:ext cx="2586037" cy="1450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341" name="TextBox 7"/>
          <p:cNvSpPr txBox="1">
            <a:spLocks noChangeArrowheads="1"/>
          </p:cNvSpPr>
          <p:nvPr>
            <p:custDataLst>
              <p:tags r:id="rId5"/>
            </p:custDataLst>
          </p:nvPr>
        </p:nvSpPr>
        <p:spPr bwMode="auto">
          <a:xfrm>
            <a:off x="4053216" y="4329113"/>
            <a:ext cx="762000" cy="368300"/>
          </a:xfrm>
          <a:prstGeom prst="rect">
            <a:avLst/>
          </a:prstGeom>
          <a:noFill/>
          <a:ln w="9525">
            <a:noFill/>
            <a:miter lim="800000"/>
            <a:headEnd/>
            <a:tailEnd/>
          </a:ln>
        </p:spPr>
        <p:txBody>
          <a:bodyPr wrap="none">
            <a:spAutoFit/>
          </a:bodyPr>
          <a:lstStyle/>
          <a:p>
            <a:r>
              <a:rPr lang="en-GB" dirty="0">
                <a:solidFill>
                  <a:srgbClr val="0070C0"/>
                </a:solidFill>
              </a:rPr>
              <a:t>1 year</a:t>
            </a:r>
          </a:p>
        </p:txBody>
      </p:sp>
      <p:sp>
        <p:nvSpPr>
          <p:cNvPr id="14342" name="TextBox 8"/>
          <p:cNvSpPr txBox="1">
            <a:spLocks noChangeArrowheads="1"/>
          </p:cNvSpPr>
          <p:nvPr>
            <p:custDataLst>
              <p:tags r:id="rId6"/>
            </p:custDataLst>
          </p:nvPr>
        </p:nvSpPr>
        <p:spPr bwMode="auto">
          <a:xfrm>
            <a:off x="5413375" y="2116138"/>
            <a:ext cx="847725" cy="369887"/>
          </a:xfrm>
          <a:prstGeom prst="rect">
            <a:avLst/>
          </a:prstGeom>
          <a:noFill/>
          <a:ln w="9525">
            <a:noFill/>
            <a:miter lim="800000"/>
            <a:headEnd/>
            <a:tailEnd/>
          </a:ln>
        </p:spPr>
        <p:txBody>
          <a:bodyPr wrap="none">
            <a:spAutoFit/>
          </a:bodyPr>
          <a:lstStyle/>
          <a:p>
            <a:r>
              <a:rPr lang="en-GB">
                <a:solidFill>
                  <a:srgbClr val="FF0000"/>
                </a:solidFill>
              </a:rPr>
              <a:t>5 years</a:t>
            </a:r>
          </a:p>
        </p:txBody>
      </p:sp>
      <p:sp>
        <p:nvSpPr>
          <p:cNvPr id="14343" name="TextBox 9"/>
          <p:cNvSpPr txBox="1">
            <a:spLocks noChangeArrowheads="1"/>
          </p:cNvSpPr>
          <p:nvPr>
            <p:custDataLst>
              <p:tags r:id="rId7"/>
            </p:custDataLst>
          </p:nvPr>
        </p:nvSpPr>
        <p:spPr bwMode="auto">
          <a:xfrm>
            <a:off x="6380163" y="3767138"/>
            <a:ext cx="965200" cy="368300"/>
          </a:xfrm>
          <a:prstGeom prst="rect">
            <a:avLst/>
          </a:prstGeom>
          <a:noFill/>
          <a:ln w="9525">
            <a:noFill/>
            <a:miter lim="800000"/>
            <a:headEnd/>
            <a:tailEnd/>
          </a:ln>
        </p:spPr>
        <p:txBody>
          <a:bodyPr wrap="none">
            <a:spAutoFit/>
          </a:bodyPr>
          <a:lstStyle/>
          <a:p>
            <a:r>
              <a:rPr lang="en-GB">
                <a:solidFill>
                  <a:srgbClr val="00B050"/>
                </a:solidFill>
              </a:rPr>
              <a:t>10 years</a:t>
            </a:r>
          </a:p>
        </p:txBody>
      </p:sp>
      <p:sp>
        <p:nvSpPr>
          <p:cNvPr id="2" name="Title 1"/>
          <p:cNvSpPr>
            <a:spLocks noGrp="1"/>
          </p:cNvSpPr>
          <p:nvPr>
            <p:ph type="title"/>
          </p:nvPr>
        </p:nvSpPr>
        <p:spPr>
          <a:xfrm>
            <a:off x="1792288" y="5503120"/>
            <a:ext cx="5486400" cy="566738"/>
          </a:xfrm>
        </p:spPr>
        <p:txBody>
          <a:bodyPr/>
          <a:lstStyle/>
          <a:p>
            <a:pPr algn="ctr"/>
            <a:r>
              <a:rPr lang="en-US" dirty="0" smtClean="0"/>
              <a:t>Infections Averted per 1,000 Patient-Years of Treatment</a:t>
            </a:r>
            <a:endParaRPr lang="en-US" dirty="0"/>
          </a:p>
        </p:txBody>
      </p:sp>
      <p:sp>
        <p:nvSpPr>
          <p:cNvPr id="4" name="Text Placeholder 3"/>
          <p:cNvSpPr>
            <a:spLocks noGrp="1"/>
          </p:cNvSpPr>
          <p:nvPr>
            <p:ph type="body" sz="half" idx="2"/>
          </p:nvPr>
        </p:nvSpPr>
        <p:spPr>
          <a:xfrm>
            <a:off x="1792288" y="6015818"/>
            <a:ext cx="5486400" cy="461665"/>
          </a:xfrm>
        </p:spPr>
        <p:txBody>
          <a:bodyPr/>
          <a:lstStyle/>
          <a:p>
            <a:r>
              <a:rPr lang="en-US" sz="1200" dirty="0" smtClean="0"/>
              <a:t>Source: Tim </a:t>
            </a:r>
            <a:r>
              <a:rPr lang="en-US" sz="1200" dirty="0" err="1" smtClean="0"/>
              <a:t>Hallett</a:t>
            </a:r>
            <a:r>
              <a:rPr lang="en-US" sz="1200" dirty="0" smtClean="0"/>
              <a:t>, Imperial College; </a:t>
            </a:r>
            <a:r>
              <a:rPr lang="en-GB" sz="1200" dirty="0"/>
              <a:t>The Impact of Treatment on HIV </a:t>
            </a:r>
            <a:r>
              <a:rPr lang="en-GB" sz="1200" dirty="0" smtClean="0"/>
              <a:t>Incidence: </a:t>
            </a:r>
            <a:r>
              <a:rPr lang="en-GB" sz="1200" b="1" dirty="0" smtClean="0"/>
              <a:t>Perspective </a:t>
            </a:r>
            <a:r>
              <a:rPr lang="en-GB" sz="1200" b="1" dirty="0"/>
              <a:t>from Epidemiology &amp; Modelling</a:t>
            </a:r>
            <a:endParaRPr lang="en-US" sz="1200" dirty="0"/>
          </a:p>
        </p:txBody>
      </p:sp>
    </p:spTree>
    <p:custDataLst>
      <p:tags r:id="rId1"/>
    </p:custDataLst>
    <p:extLst>
      <p:ext uri="{BB962C8B-B14F-4D97-AF65-F5344CB8AC3E}">
        <p14:creationId xmlns:p14="http://schemas.microsoft.com/office/powerpoint/2010/main" xmlns="" val="3489366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Limitations of PACM Estimates</a:t>
            </a:r>
            <a:endParaRPr lang="en-US" dirty="0"/>
          </a:p>
        </p:txBody>
      </p:sp>
      <p:sp>
        <p:nvSpPr>
          <p:cNvPr id="3" name="Content Placeholder 2"/>
          <p:cNvSpPr>
            <a:spLocks noGrp="1"/>
          </p:cNvSpPr>
          <p:nvPr>
            <p:ph idx="1"/>
          </p:nvPr>
        </p:nvSpPr>
        <p:spPr>
          <a:xfrm>
            <a:off x="457200" y="1600201"/>
            <a:ext cx="8229600" cy="4190999"/>
          </a:xfrm>
        </p:spPr>
        <p:txBody>
          <a:bodyPr>
            <a:normAutofit fontScale="92500" lnSpcReduction="20000"/>
          </a:bodyPr>
          <a:lstStyle/>
          <a:p>
            <a:r>
              <a:rPr lang="en-US" dirty="0" smtClean="0"/>
              <a:t>Input parameter for secondary sexual transmissions that occur from non-acute PLWHA not on treatment requires further validation</a:t>
            </a:r>
          </a:p>
          <a:p>
            <a:pPr lvl="1"/>
            <a:r>
              <a:rPr lang="en-US" dirty="0" smtClean="0"/>
              <a:t>Base-case: Rate of 0.070 implies $147 per life-year saved</a:t>
            </a:r>
          </a:p>
          <a:p>
            <a:pPr lvl="1"/>
            <a:r>
              <a:rPr lang="en-US" dirty="0" smtClean="0"/>
              <a:t>CI: Rate of 0.560 – 0.930 implies $172 - $110 per life-year saved</a:t>
            </a:r>
          </a:p>
          <a:p>
            <a:r>
              <a:rPr lang="en-US" dirty="0" smtClean="0"/>
              <a:t>Model does not capture dynamic effects of increased treatment coverage reducing community infectiousness</a:t>
            </a:r>
          </a:p>
          <a:p>
            <a:pPr lvl="1"/>
            <a:r>
              <a:rPr lang="en-US" dirty="0" smtClean="0"/>
              <a:t>Inclusion would likely improve estimated cost-effectiveness</a:t>
            </a:r>
          </a:p>
          <a:p>
            <a:r>
              <a:rPr lang="en-US" dirty="0" smtClean="0"/>
              <a:t>No quality or disability adjustments currently estimated for life-years saved</a:t>
            </a:r>
          </a:p>
          <a:p>
            <a:pPr lvl="1"/>
            <a:r>
              <a:rPr lang="en-US" dirty="0" smtClean="0"/>
              <a:t>Inclusion would worsen estimated cost-effectiveness</a:t>
            </a:r>
          </a:p>
          <a:p>
            <a:r>
              <a:rPr lang="en-US" dirty="0" smtClean="0"/>
              <a:t>Productivity gains from averted mortality and morbidity not currently estimated</a:t>
            </a:r>
          </a:p>
          <a:p>
            <a:pPr lvl="1"/>
            <a:r>
              <a:rPr lang="en-US" dirty="0" smtClean="0"/>
              <a:t>Inclusion would improve estimated cost-effectiveness</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9894089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Preliminary projections: Epidemic Impact and Cost of Accelerated Scale-up</a:t>
            </a:r>
            <a:endParaRPr lang="en-US" sz="3200" dirty="0"/>
          </a:p>
        </p:txBody>
      </p:sp>
      <p:sp>
        <p:nvSpPr>
          <p:cNvPr id="3" name="Text Placeholder 2"/>
          <p:cNvSpPr>
            <a:spLocks noGrp="1"/>
          </p:cNvSpPr>
          <p:nvPr>
            <p:ph type="body" idx="1"/>
          </p:nvPr>
        </p:nvSpPr>
        <p:spPr/>
        <p:txBody>
          <a:bodyPr/>
          <a:lstStyle/>
          <a:p>
            <a:r>
              <a:rPr lang="en-US" dirty="0"/>
              <a:t>Modeling the Impact and Costs of </a:t>
            </a:r>
            <a:r>
              <a:rPr lang="en-US" dirty="0" smtClean="0"/>
              <a:t>Treatment </a:t>
            </a:r>
            <a:endParaRPr lang="en-US" dirty="0"/>
          </a:p>
        </p:txBody>
      </p:sp>
    </p:spTree>
    <p:extLst>
      <p:ext uri="{BB962C8B-B14F-4D97-AF65-F5344CB8AC3E}">
        <p14:creationId xmlns:p14="http://schemas.microsoft.com/office/powerpoint/2010/main" xmlns="" val="211830744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the Impact and Costs of </a:t>
            </a:r>
            <a:r>
              <a:rPr lang="en-US" dirty="0" smtClean="0"/>
              <a:t>Treatment </a:t>
            </a:r>
            <a:r>
              <a:rPr lang="en-US" dirty="0"/>
              <a:t>in PEPFAR-Supported Programs</a:t>
            </a:r>
          </a:p>
        </p:txBody>
      </p:sp>
      <p:sp>
        <p:nvSpPr>
          <p:cNvPr id="3" name="Content Placeholder 2"/>
          <p:cNvSpPr>
            <a:spLocks noGrp="1"/>
          </p:cNvSpPr>
          <p:nvPr>
            <p:ph idx="1"/>
          </p:nvPr>
        </p:nvSpPr>
        <p:spPr>
          <a:xfrm>
            <a:off x="457200" y="1600201"/>
            <a:ext cx="8229600" cy="2086725"/>
          </a:xfrm>
        </p:spPr>
        <p:txBody>
          <a:bodyPr/>
          <a:lstStyle/>
          <a:p>
            <a:pPr marL="0" indent="0">
              <a:buNone/>
            </a:pPr>
            <a:r>
              <a:rPr lang="en-US" dirty="0" smtClean="0"/>
              <a:t>Two complementary analytic approaches:</a:t>
            </a:r>
          </a:p>
          <a:p>
            <a:pPr marL="457200" indent="-457200">
              <a:buFont typeface="+mj-lt"/>
              <a:buAutoNum type="arabicPeriod"/>
            </a:pPr>
            <a:r>
              <a:rPr lang="en-US" dirty="0" smtClean="0">
                <a:solidFill>
                  <a:schemeClr val="bg2">
                    <a:lumMod val="50000"/>
                  </a:schemeClr>
                </a:solidFill>
              </a:rPr>
              <a:t>Estimation of health impact and net societal cost of PEPFAR-supported treatment</a:t>
            </a:r>
          </a:p>
          <a:p>
            <a:pPr marL="457200" indent="-457200">
              <a:buFont typeface="+mj-lt"/>
              <a:buAutoNum type="arabicPeriod"/>
            </a:pPr>
            <a:r>
              <a:rPr lang="en-US" dirty="0" smtClean="0"/>
              <a:t>Estimation of longer-term epidemic impact and costs of accelerated scale-up in light of HPTN 052 </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272614157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Modeled Example: Accelerated Treatment Scale-Up in Kenya</a:t>
            </a:r>
            <a:endParaRPr lang="en-US" dirty="0"/>
          </a:p>
        </p:txBody>
      </p:sp>
      <p:sp>
        <p:nvSpPr>
          <p:cNvPr id="3" name="Content Placeholder 2"/>
          <p:cNvSpPr>
            <a:spLocks noGrp="1"/>
          </p:cNvSpPr>
          <p:nvPr>
            <p:ph idx="1"/>
          </p:nvPr>
        </p:nvSpPr>
        <p:spPr>
          <a:xfrm>
            <a:off x="457200" y="1600201"/>
            <a:ext cx="8229600" cy="4190999"/>
          </a:xfrm>
        </p:spPr>
        <p:txBody>
          <a:bodyPr>
            <a:normAutofit lnSpcReduction="10000"/>
          </a:bodyPr>
          <a:lstStyle/>
          <a:p>
            <a:r>
              <a:rPr lang="en-US" dirty="0" smtClean="0"/>
              <a:t>Desire to understand the potential epidemic impact and resource implications of accelerated treatment scale-up, in light of HPTN 052 findings</a:t>
            </a:r>
          </a:p>
          <a:p>
            <a:pPr lvl="1"/>
            <a:r>
              <a:rPr lang="en-US" dirty="0" smtClean="0"/>
              <a:t>What might be done in light of global health resource constraints?</a:t>
            </a:r>
          </a:p>
          <a:p>
            <a:pPr lvl="1"/>
            <a:r>
              <a:rPr lang="en-US" dirty="0" smtClean="0"/>
              <a:t>Understand the magnitude of economies required to allow accelerated scale-up</a:t>
            </a:r>
          </a:p>
          <a:p>
            <a:r>
              <a:rPr lang="en-US" dirty="0" smtClean="0"/>
              <a:t>Collaboration with John Stover (Futures Institute)</a:t>
            </a:r>
          </a:p>
          <a:p>
            <a:pPr lvl="1"/>
            <a:r>
              <a:rPr lang="en-US" dirty="0" smtClean="0"/>
              <a:t>Model </a:t>
            </a:r>
            <a:r>
              <a:rPr lang="en-US" dirty="0"/>
              <a:t>based on AIDS Impact Model (AIM)/Spectrum to estimate </a:t>
            </a:r>
            <a:r>
              <a:rPr lang="en-US" dirty="0" smtClean="0"/>
              <a:t>epidemic impact </a:t>
            </a:r>
            <a:r>
              <a:rPr lang="en-US" dirty="0"/>
              <a:t>and </a:t>
            </a:r>
            <a:r>
              <a:rPr lang="en-US" dirty="0" smtClean="0"/>
              <a:t>cost</a:t>
            </a:r>
          </a:p>
          <a:p>
            <a:pPr lvl="1"/>
            <a:r>
              <a:rPr lang="en-US" dirty="0" smtClean="0"/>
              <a:t>Cost parameters derived from CDC’s PEPFAR ART Cost Model</a:t>
            </a:r>
          </a:p>
          <a:p>
            <a:r>
              <a:rPr lang="en-US" dirty="0" smtClean="0"/>
              <a:t>Kenya </a:t>
            </a:r>
            <a:r>
              <a:rPr lang="en-US" dirty="0"/>
              <a:t>chosen as an example </a:t>
            </a:r>
            <a:r>
              <a:rPr lang="en-US" dirty="0" smtClean="0"/>
              <a:t>setting</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355056045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Modeled Scenario: Rapid </a:t>
            </a:r>
            <a:r>
              <a:rPr lang="en-US" dirty="0"/>
              <a:t>expansion of ART to patients already identified as HIV-infected </a:t>
            </a:r>
          </a:p>
        </p:txBody>
      </p:sp>
      <p:sp>
        <p:nvSpPr>
          <p:cNvPr id="3" name="Content Placeholder 2"/>
          <p:cNvSpPr>
            <a:spLocks noGrp="1"/>
          </p:cNvSpPr>
          <p:nvPr>
            <p:ph idx="1"/>
          </p:nvPr>
        </p:nvSpPr>
        <p:spPr>
          <a:xfrm>
            <a:off x="457200" y="1600201"/>
            <a:ext cx="8229600" cy="4190999"/>
          </a:xfrm>
        </p:spPr>
        <p:txBody>
          <a:bodyPr>
            <a:normAutofit/>
          </a:bodyPr>
          <a:lstStyle/>
          <a:p>
            <a:pPr marL="0" lvl="0" indent="0">
              <a:buNone/>
            </a:pPr>
            <a:r>
              <a:rPr lang="en-US" dirty="0">
                <a:solidFill>
                  <a:schemeClr val="accent3">
                    <a:lumMod val="40000"/>
                    <a:lumOff val="60000"/>
                  </a:schemeClr>
                </a:solidFill>
              </a:rPr>
              <a:t>P</a:t>
            </a:r>
            <a:r>
              <a:rPr lang="en-US" dirty="0" smtClean="0">
                <a:solidFill>
                  <a:schemeClr val="accent3">
                    <a:lumMod val="40000"/>
                    <a:lumOff val="60000"/>
                  </a:schemeClr>
                </a:solidFill>
              </a:rPr>
              <a:t>riority groups </a:t>
            </a:r>
            <a:r>
              <a:rPr lang="en-US" dirty="0" smtClean="0"/>
              <a:t>for accelerated access in scenario:</a:t>
            </a:r>
          </a:p>
          <a:p>
            <a:pPr marL="457200" lvl="0" indent="-457200">
              <a:buFont typeface="+mj-lt"/>
              <a:buAutoNum type="arabicPeriod"/>
            </a:pPr>
            <a:r>
              <a:rPr lang="en-US" dirty="0" smtClean="0"/>
              <a:t>Patients </a:t>
            </a:r>
            <a:r>
              <a:rPr lang="en-US" dirty="0"/>
              <a:t>with CD4 &lt;500 cells/µl already on waiting lists for ART or in pre-ART care </a:t>
            </a:r>
          </a:p>
          <a:p>
            <a:pPr marL="457200" lvl="0" indent="-457200">
              <a:buFont typeface="+mj-lt"/>
              <a:buAutoNum type="arabicPeriod"/>
            </a:pPr>
            <a:r>
              <a:rPr lang="en-US" dirty="0"/>
              <a:t>Lifelong ART to pregnant and breastfeeding women regardless of CD4 cell count</a:t>
            </a:r>
          </a:p>
          <a:p>
            <a:pPr marL="457200" lvl="0" indent="-457200">
              <a:buFont typeface="+mj-lt"/>
              <a:buAutoNum type="arabicPeriod"/>
            </a:pPr>
            <a:r>
              <a:rPr lang="en-US" dirty="0"/>
              <a:t>Patients with active tuberculosis (TB)</a:t>
            </a:r>
          </a:p>
          <a:p>
            <a:pPr marL="457200" lvl="0" indent="-457200">
              <a:buFont typeface="+mj-lt"/>
              <a:buAutoNum type="arabicPeriod"/>
            </a:pPr>
            <a:r>
              <a:rPr lang="en-US" dirty="0"/>
              <a:t>Persons known to be in </a:t>
            </a:r>
            <a:r>
              <a:rPr lang="en-US" dirty="0" err="1"/>
              <a:t>serodiscordant</a:t>
            </a:r>
            <a:r>
              <a:rPr lang="en-US" dirty="0"/>
              <a:t> couples regardless of CD4 count </a:t>
            </a:r>
            <a:endParaRPr lang="en-US" dirty="0" smtClean="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133982614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Modeled Scenario: Rapid </a:t>
            </a:r>
            <a:r>
              <a:rPr lang="en-US" dirty="0"/>
              <a:t>expansion of ART to patients already identified as HIV-infected </a:t>
            </a:r>
          </a:p>
        </p:txBody>
      </p:sp>
      <p:sp>
        <p:nvSpPr>
          <p:cNvPr id="3" name="Content Placeholder 2"/>
          <p:cNvSpPr>
            <a:spLocks noGrp="1"/>
          </p:cNvSpPr>
          <p:nvPr>
            <p:ph idx="1"/>
          </p:nvPr>
        </p:nvSpPr>
        <p:spPr>
          <a:xfrm>
            <a:off x="457200" y="1600201"/>
            <a:ext cx="8229600" cy="4190999"/>
          </a:xfrm>
        </p:spPr>
        <p:txBody>
          <a:bodyPr>
            <a:normAutofit/>
          </a:bodyPr>
          <a:lstStyle/>
          <a:p>
            <a:pPr marL="0" lvl="0" indent="0">
              <a:buNone/>
            </a:pPr>
            <a:r>
              <a:rPr lang="en-US" dirty="0">
                <a:solidFill>
                  <a:srgbClr val="BEE593"/>
                </a:solidFill>
              </a:rPr>
              <a:t>Efficiency gains</a:t>
            </a:r>
            <a:r>
              <a:rPr lang="en-US" dirty="0"/>
              <a:t>: </a:t>
            </a:r>
            <a:r>
              <a:rPr lang="en-US" dirty="0" smtClean="0"/>
              <a:t>Utilizing a public health approach to treatment, it is assumed that costs might be further reduced</a:t>
            </a:r>
          </a:p>
          <a:p>
            <a:pPr lvl="1"/>
            <a:r>
              <a:rPr lang="en-US" dirty="0" smtClean="0"/>
              <a:t>Standardized package of care and treatment</a:t>
            </a:r>
          </a:p>
          <a:p>
            <a:pPr lvl="1"/>
            <a:r>
              <a:rPr lang="en-US" dirty="0" smtClean="0"/>
              <a:t>Increased task-shifting</a:t>
            </a:r>
          </a:p>
          <a:p>
            <a:pPr lvl="1"/>
            <a:r>
              <a:rPr lang="en-US" dirty="0" smtClean="0"/>
              <a:t>Decentralization of care</a:t>
            </a:r>
          </a:p>
          <a:p>
            <a:pPr lvl="1"/>
            <a:r>
              <a:rPr lang="en-US" dirty="0" smtClean="0"/>
              <a:t>Streamlined commodity procurement and management</a:t>
            </a:r>
          </a:p>
          <a:p>
            <a:r>
              <a:rPr lang="en-US" dirty="0" smtClean="0">
                <a:solidFill>
                  <a:schemeClr val="tx2"/>
                </a:solidFill>
              </a:rPr>
              <a:t>For Kenya example</a:t>
            </a:r>
          </a:p>
          <a:p>
            <a:pPr lvl="1"/>
            <a:r>
              <a:rPr lang="en-US" dirty="0" smtClean="0">
                <a:solidFill>
                  <a:schemeClr val="tx2"/>
                </a:solidFill>
              </a:rPr>
              <a:t>Treatment cost decline is modeled to decrease from $668 to $491, over 5 years (26.5% decrease compared to current) </a:t>
            </a:r>
          </a:p>
          <a:p>
            <a:pPr lvl="1"/>
            <a:r>
              <a:rPr lang="en-US" dirty="0" smtClean="0">
                <a:solidFill>
                  <a:schemeClr val="tx2"/>
                </a:solidFill>
              </a:rPr>
              <a:t>Base case: Maintenance of 2011 coverage, no efficiency gains</a:t>
            </a:r>
            <a:endParaRPr lang="en-US" dirty="0">
              <a:solidFill>
                <a:schemeClr val="tx2"/>
              </a:solidFill>
            </a:endParaRP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133982614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Base-Case for Kenya Projects 70% Coverage of Those Eligible for Treatment (CD4&lt;350)</a:t>
            </a:r>
            <a:endParaRPr lang="en-US" dirty="0"/>
          </a:p>
        </p:txBody>
      </p:sp>
      <p:sp>
        <p:nvSpPr>
          <p:cNvPr id="4" name="Text Placeholder 3"/>
          <p:cNvSpPr>
            <a:spLocks noGrp="1"/>
          </p:cNvSpPr>
          <p:nvPr>
            <p:ph type="body" sz="quarter" idx="10"/>
          </p:nvPr>
        </p:nvSpPr>
        <p:spPr/>
        <p:txBody>
          <a:bodyPr/>
          <a:lstStyle/>
          <a:p>
            <a:r>
              <a:rPr lang="en-US" dirty="0" smtClean="0"/>
              <a:t>Based on PEFPAR 2011 APR data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370997849"/>
              </p:ext>
            </p:extLst>
          </p:nvPr>
        </p:nvGraphicFramePr>
        <p:xfrm>
          <a:off x="1284648" y="1539978"/>
          <a:ext cx="6145877" cy="4251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6059881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Maintain Base Treatment Coverage, Continued Increase in Treatment Required</a:t>
            </a:r>
            <a:endParaRPr lang="en-US" dirty="0"/>
          </a:p>
        </p:txBody>
      </p:sp>
      <p:sp>
        <p:nvSpPr>
          <p:cNvPr id="4" name="Text Placeholder 3"/>
          <p:cNvSpPr>
            <a:spLocks noGrp="1"/>
          </p:cNvSpPr>
          <p:nvPr>
            <p:ph type="body" sz="quarter" idx="10"/>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632457429"/>
              </p:ext>
            </p:extLst>
          </p:nvPr>
        </p:nvGraphicFramePr>
        <p:xfrm>
          <a:off x="1051076" y="1600200"/>
          <a:ext cx="6817399"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889862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4"/>
          <p:cNvSpPr>
            <a:spLocks noGrp="1"/>
          </p:cNvSpPr>
          <p:nvPr>
            <p:ph type="title"/>
          </p:nvPr>
        </p:nvSpPr>
        <p:spPr/>
        <p:txBody>
          <a:bodyPr>
            <a:noAutofit/>
          </a:bodyPr>
          <a:lstStyle/>
          <a:p>
            <a:r>
              <a:rPr lang="en-US" sz="2400" b="1" dirty="0" smtClean="0">
                <a:latin typeface="Arial" charset="0"/>
              </a:rPr>
              <a:t>Evolving Use of Cost Data under PEPFAR</a:t>
            </a:r>
            <a:endParaRPr lang="en-US" sz="2400" b="1" dirty="0">
              <a:latin typeface="Arial" charset="0"/>
            </a:endParaRPr>
          </a:p>
        </p:txBody>
      </p:sp>
      <p:sp>
        <p:nvSpPr>
          <p:cNvPr id="4" name="Text Placeholder 3"/>
          <p:cNvSpPr>
            <a:spLocks noGrp="1"/>
          </p:cNvSpPr>
          <p:nvPr>
            <p:ph type="body" sz="half" idx="2"/>
          </p:nvPr>
        </p:nvSpPr>
        <p:spPr>
          <a:xfrm>
            <a:off x="457200" y="1539011"/>
            <a:ext cx="3008313" cy="3637919"/>
          </a:xfrm>
        </p:spPr>
        <p:txBody>
          <a:bodyPr/>
          <a:lstStyle/>
          <a:p>
            <a:r>
              <a:rPr lang="en-US" sz="1600" dirty="0" smtClean="0"/>
              <a:t>Early emphasis on robust cost analyses and projections</a:t>
            </a:r>
          </a:p>
          <a:p>
            <a:pPr marL="285750" indent="-285750">
              <a:buFont typeface="Arial" pitchFamily="34" charset="0"/>
              <a:buChar char="•"/>
            </a:pPr>
            <a:r>
              <a:rPr lang="en-US" sz="1600" dirty="0" smtClean="0"/>
              <a:t>Support planning and efficient implementation</a:t>
            </a:r>
          </a:p>
          <a:p>
            <a:pPr marL="285750" indent="-285750">
              <a:buFont typeface="Arial" pitchFamily="34" charset="0"/>
              <a:buChar char="•"/>
            </a:pPr>
            <a:r>
              <a:rPr lang="en-US" sz="1600" dirty="0" smtClean="0"/>
              <a:t>Focus on total and USG costs for each patient-year of treatment</a:t>
            </a:r>
          </a:p>
          <a:p>
            <a:pPr marL="285750" indent="-285750">
              <a:buFont typeface="Arial" pitchFamily="34" charset="0"/>
              <a:buChar char="•"/>
            </a:pPr>
            <a:endParaRPr lang="en-US" sz="1600" dirty="0"/>
          </a:p>
          <a:p>
            <a:r>
              <a:rPr lang="en-US" sz="1600" dirty="0" smtClean="0"/>
              <a:t>Need to account more fully for societal impact of treatment </a:t>
            </a:r>
          </a:p>
          <a:p>
            <a:pPr marL="285750" indent="-285750">
              <a:buFont typeface="Arial" pitchFamily="34" charset="0"/>
              <a:buChar char="•"/>
            </a:pPr>
            <a:r>
              <a:rPr lang="en-US" sz="1600" dirty="0" smtClean="0"/>
              <a:t>Direct benefits to patient</a:t>
            </a:r>
          </a:p>
          <a:p>
            <a:pPr marL="285750" indent="-285750">
              <a:buFont typeface="Arial" pitchFamily="34" charset="0"/>
              <a:buChar char="•"/>
            </a:pPr>
            <a:r>
              <a:rPr lang="en-US" sz="1600" dirty="0" smtClean="0"/>
              <a:t>Indirect benefits to society</a:t>
            </a:r>
          </a:p>
          <a:p>
            <a:pPr marL="285750" indent="-285750">
              <a:buFont typeface="Arial" pitchFamily="34" charset="0"/>
              <a:buChar char="•"/>
            </a:pPr>
            <a:r>
              <a:rPr lang="en-US" sz="1600" dirty="0" smtClean="0"/>
              <a:t>Averted costs</a:t>
            </a:r>
          </a:p>
        </p:txBody>
      </p:sp>
      <p:sp>
        <p:nvSpPr>
          <p:cNvPr id="7" name="Text Placeholder 6"/>
          <p:cNvSpPr>
            <a:spLocks noGrp="1"/>
          </p:cNvSpPr>
          <p:nvPr>
            <p:ph type="body" sz="quarter" idx="10"/>
          </p:nvPr>
        </p:nvSpPr>
        <p:spPr/>
        <p:txBody>
          <a:bodyPr/>
          <a:lstStyle/>
          <a:p>
            <a:endParaRPr lang="en-US" dirty="0"/>
          </a:p>
        </p:txBody>
      </p:sp>
      <p:sp>
        <p:nvSpPr>
          <p:cNvPr id="30723" name="Text Placeholder 3"/>
          <p:cNvSpPr txBox="1">
            <a:spLocks/>
          </p:cNvSpPr>
          <p:nvPr/>
        </p:nvSpPr>
        <p:spPr bwMode="auto">
          <a:xfrm>
            <a:off x="3571538" y="5618544"/>
            <a:ext cx="5233596"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800">
                <a:solidFill>
                  <a:schemeClr val="tx1"/>
                </a:solidFill>
                <a:latin typeface="Arial" charset="0"/>
                <a:ea typeface="ＭＳ Ｐゴシック" charset="0"/>
                <a:cs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r>
              <a:rPr lang="en-US" sz="1200" i="1" dirty="0">
                <a:solidFill>
                  <a:schemeClr val="bg2"/>
                </a:solidFill>
              </a:rPr>
              <a:t>Note</a:t>
            </a:r>
            <a:r>
              <a:rPr lang="en-US" sz="1200" dirty="0">
                <a:solidFill>
                  <a:schemeClr val="bg2"/>
                </a:solidFill>
              </a:rPr>
              <a:t>: Per-patient budget allocation is estimated as </a:t>
            </a:r>
            <a:r>
              <a:rPr lang="en-US" sz="1200" dirty="0" smtClean="0">
                <a:solidFill>
                  <a:schemeClr val="bg2"/>
                </a:solidFill>
              </a:rPr>
              <a:t>treatment </a:t>
            </a:r>
            <a:r>
              <a:rPr lang="en-US" sz="1200" dirty="0">
                <a:solidFill>
                  <a:schemeClr val="bg2"/>
                </a:solidFill>
              </a:rPr>
              <a:t>allocation divided by </a:t>
            </a:r>
            <a:r>
              <a:rPr lang="en-US" sz="1200" dirty="0" smtClean="0">
                <a:solidFill>
                  <a:schemeClr val="bg2"/>
                </a:solidFill>
              </a:rPr>
              <a:t>lagged end-of-reporting </a:t>
            </a:r>
            <a:r>
              <a:rPr lang="en-US" sz="1200" dirty="0">
                <a:solidFill>
                  <a:schemeClr val="bg2"/>
                </a:solidFill>
              </a:rPr>
              <a:t>direct patients.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4043675794"/>
              </p:ext>
            </p:extLst>
          </p:nvPr>
        </p:nvGraphicFramePr>
        <p:xfrm>
          <a:off x="3560781" y="1982743"/>
          <a:ext cx="5233595" cy="355108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476271" y="1333905"/>
            <a:ext cx="5328863" cy="649908"/>
          </a:xfrm>
          <a:prstGeom prst="rect">
            <a:avLst/>
          </a:prstGeom>
          <a:noFill/>
        </p:spPr>
        <p:txBody>
          <a:bodyPr wrap="square" rtlCol="0">
            <a:spAutoFit/>
          </a:bodyPr>
          <a:lstStyle/>
          <a:p>
            <a:pPr algn="ctr"/>
            <a:r>
              <a:rPr lang="en-US" b="1" dirty="0">
                <a:latin typeface="Arial" charset="0"/>
              </a:rPr>
              <a:t>Scale-Up of ART Access and Declining PEPFAR Per-Patient Costs, 2004-2009</a:t>
            </a:r>
            <a:endParaRPr lang="en-US" b="1" dirty="0"/>
          </a:p>
        </p:txBody>
      </p:sp>
    </p:spTree>
    <p:extLst>
      <p:ext uri="{BB962C8B-B14F-4D97-AF65-F5344CB8AC3E}">
        <p14:creationId xmlns:p14="http://schemas.microsoft.com/office/powerpoint/2010/main" xmlns="" val="139535901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Resources Would Need to Increase to Maintain Base Coverage Levels</a:t>
            </a:r>
            <a:endParaRPr lang="en-US" dirty="0"/>
          </a:p>
        </p:txBody>
      </p:sp>
      <p:sp>
        <p:nvSpPr>
          <p:cNvPr id="4" name="Text Placeholder 3"/>
          <p:cNvSpPr>
            <a:spLocks noGrp="1"/>
          </p:cNvSpPr>
          <p:nvPr>
            <p:ph type="body" sz="quarter" idx="10"/>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48419533"/>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0235379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With Accelerated Scale-Up an </a:t>
            </a:r>
            <a:r>
              <a:rPr lang="en-US" sz="2400" dirty="0"/>
              <a:t/>
            </a:r>
            <a:br>
              <a:rPr lang="en-US" sz="2400" dirty="0"/>
            </a:br>
            <a:r>
              <a:rPr lang="en-US" sz="2400" dirty="0" smtClean="0"/>
              <a:t>Additional 323,000 </a:t>
            </a:r>
            <a:r>
              <a:rPr lang="en-US" sz="2400" dirty="0"/>
              <a:t>a</a:t>
            </a:r>
            <a:r>
              <a:rPr lang="en-US" sz="2400" dirty="0" smtClean="0"/>
              <a:t>re Moved to Treatment from Current Clinical Care and PMTCT</a:t>
            </a:r>
            <a:endParaRPr lang="en-US" sz="2400" dirty="0"/>
          </a:p>
        </p:txBody>
      </p:sp>
      <p:sp>
        <p:nvSpPr>
          <p:cNvPr id="4" name="Text Placeholder 3"/>
          <p:cNvSpPr>
            <a:spLocks noGrp="1"/>
          </p:cNvSpPr>
          <p:nvPr>
            <p:ph type="body" sz="quarter" idx="10"/>
          </p:nvPr>
        </p:nvSpPr>
        <p:spPr/>
        <p:txBody>
          <a:bodyPr/>
          <a:lstStyle/>
          <a:p>
            <a:r>
              <a:rPr lang="en-US" dirty="0" smtClean="0"/>
              <a:t>Based on population estimates in the following priority populations: patients in care with CD4&lt;500, PMTCT patients, HIV patients with active TB, known PLHA in </a:t>
            </a:r>
            <a:r>
              <a:rPr lang="en-US" dirty="0" err="1" smtClean="0"/>
              <a:t>sero</a:t>
            </a:r>
            <a:r>
              <a:rPr lang="en-US" dirty="0" smtClean="0"/>
              <a:t>-discordant couples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107344866"/>
              </p:ext>
            </p:extLst>
          </p:nvPr>
        </p:nvGraphicFramePr>
        <p:xfrm>
          <a:off x="861299" y="1539978"/>
          <a:ext cx="7299142" cy="4251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7888591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Scale-Up Results in Annual Decline in New HIV Infections</a:t>
            </a:r>
            <a:endParaRPr lang="en-US" dirty="0"/>
          </a:p>
        </p:txBody>
      </p:sp>
      <p:sp>
        <p:nvSpPr>
          <p:cNvPr id="4" name="Text Placeholder 3"/>
          <p:cNvSpPr>
            <a:spLocks noGrp="1"/>
          </p:cNvSpPr>
          <p:nvPr>
            <p:ph type="body" sz="quarter" idx="10"/>
          </p:nvPr>
        </p:nvSpPr>
        <p:spPr/>
        <p:txBody>
          <a:bodyPr/>
          <a:lstStyle/>
          <a:p>
            <a:r>
              <a:rPr lang="en-US" dirty="0" smtClean="0"/>
              <a:t>Under the base-case scenario, incident HIV infections remain relatively constant at or above 120,000 new cases per year. With accelerated treatment scale-up, incident HIV infections could be driven down to ~86,500 by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141896115"/>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6919466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Patient ART Costs ($/patient</a:t>
            </a:r>
            <a:r>
              <a:rPr lang="en-US" dirty="0" smtClean="0"/>
              <a:t>), under Base Case and Efficiency Assumptions</a:t>
            </a:r>
            <a:endParaRPr lang="en-US" dirty="0"/>
          </a:p>
        </p:txBody>
      </p:sp>
      <p:sp>
        <p:nvSpPr>
          <p:cNvPr id="4" name="Text Placeholder 3"/>
          <p:cNvSpPr>
            <a:spLocks noGrp="1"/>
          </p:cNvSpPr>
          <p:nvPr>
            <p:ph type="body" sz="quarter" idx="10"/>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37313979"/>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9713932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Accelerated Scenario Annual Treatment Costs Reach Steady State Over Time</a:t>
            </a:r>
            <a:endParaRPr lang="en-US" dirty="0"/>
          </a:p>
        </p:txBody>
      </p:sp>
      <p:sp>
        <p:nvSpPr>
          <p:cNvPr id="4" name="Text Placeholder 3"/>
          <p:cNvSpPr>
            <a:spLocks noGrp="1"/>
          </p:cNvSpPr>
          <p:nvPr>
            <p:ph type="body" sz="quarter" idx="10"/>
          </p:nvPr>
        </p:nvSpPr>
        <p:spPr/>
        <p:txBody>
          <a:bodyPr/>
          <a:lstStyle/>
          <a:p>
            <a:r>
              <a:rPr lang="en-US" dirty="0" smtClean="0"/>
              <a:t>Estimated costs to maintain current coverage levels in the Base Case and Accelerated Scale-Up Scenario. Flattened treatment costs in the accelerated scale-up scenario reflect effects of declining HIV incidence and additional implementation efficiency.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94162944"/>
              </p:ext>
            </p:extLst>
          </p:nvPr>
        </p:nvGraphicFramePr>
        <p:xfrm>
          <a:off x="457200" y="1417638"/>
          <a:ext cx="8229600" cy="437356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57200" y="1568264"/>
            <a:ext cx="353943" cy="562639"/>
          </a:xfrm>
          <a:prstGeom prst="rect">
            <a:avLst/>
          </a:prstGeom>
          <a:noFill/>
        </p:spPr>
        <p:txBody>
          <a:bodyPr vert="vert270" wrap="none" rtlCol="0">
            <a:spAutoFit/>
          </a:bodyPr>
          <a:lstStyle/>
          <a:p>
            <a:r>
              <a:rPr lang="en-US" sz="1100" dirty="0" smtClean="0"/>
              <a:t>Millions</a:t>
            </a:r>
            <a:endParaRPr lang="en-US" sz="1100" dirty="0"/>
          </a:p>
        </p:txBody>
      </p:sp>
    </p:spTree>
    <p:extLst>
      <p:ext uri="{BB962C8B-B14F-4D97-AF65-F5344CB8AC3E}">
        <p14:creationId xmlns:p14="http://schemas.microsoft.com/office/powerpoint/2010/main" xmlns="" val="11981620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 from Accelerated Treatment Projections for Kenya</a:t>
            </a:r>
            <a:endParaRPr lang="en-US" dirty="0"/>
          </a:p>
        </p:txBody>
      </p:sp>
      <p:sp>
        <p:nvSpPr>
          <p:cNvPr id="3" name="Content Placeholder 2"/>
          <p:cNvSpPr>
            <a:spLocks noGrp="1"/>
          </p:cNvSpPr>
          <p:nvPr>
            <p:ph idx="1"/>
          </p:nvPr>
        </p:nvSpPr>
        <p:spPr>
          <a:xfrm>
            <a:off x="457200" y="1600201"/>
            <a:ext cx="8229600" cy="4105739"/>
          </a:xfrm>
        </p:spPr>
        <p:txBody>
          <a:bodyPr/>
          <a:lstStyle/>
          <a:p>
            <a:r>
              <a:rPr lang="en-US" dirty="0" smtClean="0"/>
              <a:t>Accelerated scale-up could reduce incident infections by 31% over five years</a:t>
            </a:r>
          </a:p>
          <a:p>
            <a:pPr lvl="1"/>
            <a:r>
              <a:rPr lang="en-US" dirty="0" smtClean="0"/>
              <a:t>A flattened program results in steady incidence and a growing population of those in need of treatment</a:t>
            </a:r>
          </a:p>
          <a:p>
            <a:pPr lvl="1"/>
            <a:r>
              <a:rPr lang="en-US" dirty="0" smtClean="0"/>
              <a:t>With reasonable assumptions for continued efficiency gains, accelerated scale-up possible within constrained budget</a:t>
            </a:r>
          </a:p>
          <a:p>
            <a:pPr lvl="1"/>
            <a:r>
              <a:rPr lang="en-US" dirty="0" smtClean="0"/>
              <a:t>In the longer term, accelerated scale-up may be cost-saving </a:t>
            </a:r>
          </a:p>
          <a:p>
            <a:r>
              <a:rPr lang="en-US" dirty="0" smtClean="0"/>
              <a:t>Over five years in the context of the Kenyan epidemic, 93 infections are projected to be averted for every additional 1000 patient-years of treatment provided</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429020942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1415936"/>
            <a:ext cx="6400800" cy="2993833"/>
          </a:xfrm>
        </p:spPr>
        <p:txBody>
          <a:bodyPr>
            <a:normAutofit fontScale="92500" lnSpcReduction="20000"/>
          </a:bodyPr>
          <a:lstStyle/>
          <a:p>
            <a:pPr algn="l"/>
            <a:r>
              <a:rPr lang="en-US" sz="2000" dirty="0" smtClean="0"/>
              <a:t>Acknowledgments</a:t>
            </a:r>
          </a:p>
          <a:p>
            <a:pPr lvl="1" algn="l"/>
            <a:r>
              <a:rPr lang="en-US" sz="1600" dirty="0"/>
              <a:t>John Stover – Futures Institute</a:t>
            </a:r>
          </a:p>
          <a:p>
            <a:pPr lvl="1" algn="l"/>
            <a:r>
              <a:rPr lang="en-US" sz="1600" dirty="0" err="1" smtClean="0"/>
              <a:t>Nalinee</a:t>
            </a:r>
            <a:r>
              <a:rPr lang="en-US" sz="1600" dirty="0" smtClean="0"/>
              <a:t> </a:t>
            </a:r>
            <a:r>
              <a:rPr lang="en-US" sz="1600" dirty="0"/>
              <a:t>Sangrujee – CDC-Atlanta</a:t>
            </a:r>
          </a:p>
          <a:p>
            <a:pPr lvl="1" algn="l"/>
            <a:r>
              <a:rPr lang="en-US" sz="1600" dirty="0" smtClean="0"/>
              <a:t>Nick </a:t>
            </a:r>
            <a:r>
              <a:rPr lang="en-US" sz="1600" dirty="0"/>
              <a:t>Menzies – </a:t>
            </a:r>
            <a:r>
              <a:rPr lang="en-US" sz="1600" dirty="0" smtClean="0"/>
              <a:t>Harvard, </a:t>
            </a:r>
            <a:r>
              <a:rPr lang="en-US" sz="1600" dirty="0"/>
              <a:t>CDC-Atlanta</a:t>
            </a:r>
          </a:p>
          <a:p>
            <a:pPr lvl="1" algn="l"/>
            <a:r>
              <a:rPr lang="en-US" sz="1600" dirty="0"/>
              <a:t>J. Michel </a:t>
            </a:r>
            <a:r>
              <a:rPr lang="en-US" sz="1600" dirty="0" err="1"/>
              <a:t>Tcheunche</a:t>
            </a:r>
            <a:r>
              <a:rPr lang="en-US" sz="1600" dirty="0"/>
              <a:t> – </a:t>
            </a:r>
            <a:r>
              <a:rPr lang="en-US" sz="1600" dirty="0" smtClean="0"/>
              <a:t>CDC-Atlanta</a:t>
            </a:r>
          </a:p>
          <a:p>
            <a:pPr lvl="1" algn="l"/>
            <a:r>
              <a:rPr lang="en-US" sz="1600" dirty="0" smtClean="0"/>
              <a:t>Vimalanand Prabhu – CDC-Atlanta</a:t>
            </a:r>
            <a:endParaRPr lang="en-US" sz="1600" dirty="0"/>
          </a:p>
          <a:p>
            <a:pPr lvl="1" algn="l"/>
            <a:r>
              <a:rPr lang="en-US" sz="1600" dirty="0" err="1" smtClean="0"/>
              <a:t>Kipruto</a:t>
            </a:r>
            <a:r>
              <a:rPr lang="en-US" sz="1600" dirty="0" smtClean="0"/>
              <a:t> </a:t>
            </a:r>
            <a:r>
              <a:rPr lang="en-US" sz="1600" dirty="0"/>
              <a:t>Chesang – CDC-Kenya</a:t>
            </a:r>
          </a:p>
          <a:p>
            <a:pPr lvl="1" algn="l"/>
            <a:r>
              <a:rPr lang="en-US" sz="1600" dirty="0"/>
              <a:t>Lucy Nganga – CDC-Kenya </a:t>
            </a:r>
          </a:p>
          <a:p>
            <a:pPr lvl="1" algn="l"/>
            <a:r>
              <a:rPr lang="en-US" sz="1600" dirty="0"/>
              <a:t>Andrea Kim – CDC-Kenya</a:t>
            </a:r>
          </a:p>
          <a:p>
            <a:pPr lvl="1" algn="l"/>
            <a:r>
              <a:rPr lang="en-US" sz="1600" dirty="0"/>
              <a:t>Nancy Knight – </a:t>
            </a:r>
            <a:r>
              <a:rPr lang="en-US" sz="1600" dirty="0" smtClean="0"/>
              <a:t>CDC-Kenya</a:t>
            </a:r>
          </a:p>
          <a:p>
            <a:pPr lvl="1" algn="l"/>
            <a:r>
              <a:rPr lang="en-US" sz="1600" dirty="0" smtClean="0"/>
              <a:t>Jan Moore – CDC-Atlanta</a:t>
            </a:r>
          </a:p>
          <a:p>
            <a:pPr lvl="1" algn="l"/>
            <a:r>
              <a:rPr lang="en-US" sz="1600" dirty="0" smtClean="0"/>
              <a:t>Laura Broyles – CDC-Atlanta </a:t>
            </a:r>
            <a:endParaRPr lang="en-US" sz="1600" dirty="0"/>
          </a:p>
          <a:p>
            <a:pPr lvl="1" algn="l"/>
            <a:endParaRPr lang="en-US" sz="1600" dirty="0" smtClean="0"/>
          </a:p>
          <a:p>
            <a:pPr lvl="1" algn="l"/>
            <a:endParaRPr lang="en-US" sz="1600" b="0" dirty="0"/>
          </a:p>
        </p:txBody>
      </p:sp>
      <p:sp>
        <p:nvSpPr>
          <p:cNvPr id="3" name="Text Placeholder 2"/>
          <p:cNvSpPr>
            <a:spLocks noGrp="1"/>
          </p:cNvSpPr>
          <p:nvPr>
            <p:ph type="body" sz="quarter" idx="11"/>
          </p:nvPr>
        </p:nvSpPr>
        <p:spPr/>
        <p:txBody>
          <a:bodyPr/>
          <a:lstStyle/>
          <a:p>
            <a:r>
              <a:rPr lang="en-US" dirty="0" smtClean="0"/>
              <a:t>Center for Global Health</a:t>
            </a:r>
            <a:endParaRPr lang="en-US" dirty="0"/>
          </a:p>
        </p:txBody>
      </p:sp>
      <p:sp>
        <p:nvSpPr>
          <p:cNvPr id="4" name="Text Placeholder 3"/>
          <p:cNvSpPr>
            <a:spLocks noGrp="1"/>
          </p:cNvSpPr>
          <p:nvPr>
            <p:ph type="body" sz="quarter" idx="12"/>
          </p:nvPr>
        </p:nvSpPr>
        <p:spPr/>
        <p:txBody>
          <a:bodyPr/>
          <a:lstStyle/>
          <a:p>
            <a:r>
              <a:rPr lang="en-US" dirty="0" smtClean="0"/>
              <a:t>Division of Global HIV/AIDS</a:t>
            </a:r>
            <a:endParaRPr lang="en-US" dirty="0"/>
          </a:p>
        </p:txBody>
      </p:sp>
      <p:pic>
        <p:nvPicPr>
          <p:cNvPr id="6" name="Picture 3" descr="PEPFAR%20Logo.jpg"/>
          <p:cNvPicPr>
            <a:picLocks noChangeAspect="1"/>
          </p:cNvPicPr>
          <p:nvPr/>
        </p:nvPicPr>
        <p:blipFill>
          <a:blip r:embed="rId2" cstate="print">
            <a:clrChange>
              <a:clrFrom>
                <a:srgbClr val="FEFEFC"/>
              </a:clrFrom>
              <a:clrTo>
                <a:srgbClr val="FEFEFC">
                  <a:alpha val="0"/>
                </a:srgbClr>
              </a:clrTo>
            </a:clrChange>
          </a:blip>
          <a:stretch>
            <a:fillRect/>
          </a:stretch>
        </p:blipFill>
        <p:spPr bwMode="auto">
          <a:xfrm>
            <a:off x="354746" y="352821"/>
            <a:ext cx="1151604" cy="1151604"/>
          </a:xfrm>
          <a:prstGeom prst="rect">
            <a:avLst/>
          </a:prstGeom>
          <a:ln>
            <a:noFill/>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the Impact and Costs of Treatment </a:t>
            </a:r>
            <a:r>
              <a:rPr lang="en-US" dirty="0" smtClean="0"/>
              <a:t>in </a:t>
            </a:r>
            <a:r>
              <a:rPr lang="en-US" dirty="0"/>
              <a:t>PEPFAR-Supported Programs</a:t>
            </a:r>
          </a:p>
        </p:txBody>
      </p:sp>
      <p:sp>
        <p:nvSpPr>
          <p:cNvPr id="3" name="Content Placeholder 2"/>
          <p:cNvSpPr>
            <a:spLocks noGrp="1"/>
          </p:cNvSpPr>
          <p:nvPr>
            <p:ph idx="1"/>
          </p:nvPr>
        </p:nvSpPr>
        <p:spPr>
          <a:xfrm>
            <a:off x="457200" y="1600201"/>
            <a:ext cx="8229600" cy="2086725"/>
          </a:xfrm>
        </p:spPr>
        <p:txBody>
          <a:bodyPr/>
          <a:lstStyle/>
          <a:p>
            <a:pPr marL="0" indent="0">
              <a:buNone/>
            </a:pPr>
            <a:r>
              <a:rPr lang="en-US" dirty="0" smtClean="0"/>
              <a:t>Two complementary analytic approaches:</a:t>
            </a:r>
          </a:p>
          <a:p>
            <a:pPr marL="457200" indent="-457200">
              <a:buFont typeface="+mj-lt"/>
              <a:buAutoNum type="arabicPeriod"/>
            </a:pPr>
            <a:r>
              <a:rPr lang="en-US" dirty="0" smtClean="0"/>
              <a:t>Estimation of health impact and net societal cost of PEPFAR-supported treatment</a:t>
            </a:r>
          </a:p>
          <a:p>
            <a:pPr marL="457200" indent="-457200">
              <a:buFont typeface="+mj-lt"/>
              <a:buAutoNum type="arabicPeriod"/>
            </a:pPr>
            <a:r>
              <a:rPr lang="en-US" dirty="0" smtClean="0"/>
              <a:t>Estimation of longer-term epidemic impact and costs of accelerated scale-up in light of HPTN 052 </a:t>
            </a:r>
            <a:endParaRPr lang="en-US" dirty="0"/>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39790628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Estimating Health impact and Societal Cost of Treatment under PEPFAR</a:t>
            </a:r>
            <a:endParaRPr lang="en-US" sz="3200" dirty="0"/>
          </a:p>
        </p:txBody>
      </p:sp>
      <p:sp>
        <p:nvSpPr>
          <p:cNvPr id="3" name="Text Placeholder 2"/>
          <p:cNvSpPr>
            <a:spLocks noGrp="1"/>
          </p:cNvSpPr>
          <p:nvPr>
            <p:ph type="body" idx="1"/>
          </p:nvPr>
        </p:nvSpPr>
        <p:spPr/>
        <p:txBody>
          <a:bodyPr/>
          <a:lstStyle/>
          <a:p>
            <a:r>
              <a:rPr lang="en-US" dirty="0"/>
              <a:t>Modeling the Impact and Costs of </a:t>
            </a:r>
            <a:r>
              <a:rPr lang="en-US" dirty="0" smtClean="0"/>
              <a:t>Treatment </a:t>
            </a:r>
            <a:endParaRPr lang="en-US" dirty="0"/>
          </a:p>
        </p:txBody>
      </p:sp>
    </p:spTree>
    <p:extLst>
      <p:ext uri="{BB962C8B-B14F-4D97-AF65-F5344CB8AC3E}">
        <p14:creationId xmlns:p14="http://schemas.microsoft.com/office/powerpoint/2010/main" xmlns="" val="275792678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PEPFAR ART Cost Model (PACM)</a:t>
            </a:r>
            <a:br>
              <a:rPr lang="en-US" sz="2400" dirty="0" smtClean="0"/>
            </a:br>
            <a:r>
              <a:rPr lang="en-US" sz="2400" dirty="0" smtClean="0"/>
              <a:t> </a:t>
            </a:r>
            <a:r>
              <a:rPr lang="en-US" sz="2400" i="1" dirty="0" smtClean="0"/>
              <a:t>Background</a:t>
            </a:r>
            <a:endParaRPr lang="en-US" sz="2400" i="1" dirty="0"/>
          </a:p>
        </p:txBody>
      </p:sp>
      <p:sp>
        <p:nvSpPr>
          <p:cNvPr id="6" name="Content Placeholder 5"/>
          <p:cNvSpPr>
            <a:spLocks noGrp="1"/>
          </p:cNvSpPr>
          <p:nvPr>
            <p:ph idx="1"/>
          </p:nvPr>
        </p:nvSpPr>
        <p:spPr>
          <a:xfrm>
            <a:off x="4419600" y="696190"/>
            <a:ext cx="4267200" cy="5233561"/>
          </a:xfrm>
        </p:spPr>
        <p:txBody>
          <a:bodyPr>
            <a:normAutofit/>
          </a:bodyPr>
          <a:lstStyle/>
          <a:p>
            <a:pPr>
              <a:lnSpc>
                <a:spcPct val="90000"/>
              </a:lnSpc>
            </a:pPr>
            <a:r>
              <a:rPr lang="en-US" sz="1800" dirty="0">
                <a:ea typeface="ＭＳ Ｐゴシック" pitchFamily="34" charset="-128"/>
              </a:rPr>
              <a:t>Developed to estimate resource requirements for treatment scale-up </a:t>
            </a:r>
          </a:p>
          <a:p>
            <a:pPr lvl="1">
              <a:lnSpc>
                <a:spcPct val="90000"/>
              </a:lnSpc>
            </a:pPr>
            <a:r>
              <a:rPr lang="en-US" sz="1400" dirty="0" smtClean="0">
                <a:ea typeface="ＭＳ Ｐゴシック" pitchFamily="34" charset="-128"/>
              </a:rPr>
              <a:t>Designed </a:t>
            </a:r>
            <a:r>
              <a:rPr lang="en-US" sz="1400" dirty="0">
                <a:ea typeface="ＭＳ Ｐゴシック" pitchFamily="34" charset="-128"/>
              </a:rPr>
              <a:t>to inform USG planning at global and country </a:t>
            </a:r>
            <a:r>
              <a:rPr lang="en-US" sz="1400" dirty="0" smtClean="0">
                <a:ea typeface="ＭＳ Ｐゴシック" pitchFamily="34" charset="-128"/>
              </a:rPr>
              <a:t>levels</a:t>
            </a:r>
          </a:p>
          <a:p>
            <a:pPr lvl="1">
              <a:lnSpc>
                <a:spcPct val="90000"/>
              </a:lnSpc>
            </a:pPr>
            <a:r>
              <a:rPr lang="en-US" sz="1400" dirty="0" smtClean="0">
                <a:ea typeface="ＭＳ Ｐゴシック" pitchFamily="34" charset="-128"/>
              </a:rPr>
              <a:t>Utilizes data from multi-country PEPFAR ART Costing Project Study, other PEPFAR-supported studies</a:t>
            </a:r>
          </a:p>
          <a:p>
            <a:pPr>
              <a:lnSpc>
                <a:spcPct val="90000"/>
              </a:lnSpc>
            </a:pPr>
            <a:r>
              <a:rPr lang="en-US" sz="1800" dirty="0" smtClean="0">
                <a:ea typeface="ＭＳ Ｐゴシック" pitchFamily="34" charset="-128"/>
              </a:rPr>
              <a:t>Open</a:t>
            </a:r>
            <a:r>
              <a:rPr lang="en-US" sz="1800" dirty="0">
                <a:ea typeface="ＭＳ Ｐゴシック" pitchFamily="34" charset="-128"/>
              </a:rPr>
              <a:t>-cohort state-transition </a:t>
            </a:r>
            <a:r>
              <a:rPr lang="en-US" sz="1800" dirty="0" smtClean="0">
                <a:ea typeface="ＭＳ Ｐゴシック" pitchFamily="34" charset="-128"/>
              </a:rPr>
              <a:t>model</a:t>
            </a:r>
          </a:p>
          <a:p>
            <a:pPr lvl="1">
              <a:lnSpc>
                <a:spcPct val="90000"/>
              </a:lnSpc>
            </a:pPr>
            <a:r>
              <a:rPr lang="en-US" sz="1400" dirty="0"/>
              <a:t>Model projects estimates of patient populations by patient type</a:t>
            </a:r>
          </a:p>
          <a:p>
            <a:pPr lvl="1">
              <a:lnSpc>
                <a:spcPct val="90000"/>
              </a:lnSpc>
            </a:pPr>
            <a:r>
              <a:rPr lang="en-US" sz="1400" dirty="0" smtClean="0"/>
              <a:t>Size </a:t>
            </a:r>
            <a:r>
              <a:rPr lang="en-US" sz="1400" dirty="0"/>
              <a:t>of patient population, by patient type, recalculated on a quarterly basis</a:t>
            </a:r>
          </a:p>
          <a:p>
            <a:pPr lvl="1">
              <a:lnSpc>
                <a:spcPct val="90000"/>
              </a:lnSpc>
            </a:pPr>
            <a:r>
              <a:rPr lang="en-US" sz="1400" dirty="0"/>
              <a:t>Direct treatment costs are estimated for each patient group </a:t>
            </a:r>
            <a:endParaRPr lang="en-US" sz="1400" dirty="0" smtClean="0"/>
          </a:p>
          <a:p>
            <a:pPr>
              <a:lnSpc>
                <a:spcPct val="90000"/>
              </a:lnSpc>
            </a:pPr>
            <a:r>
              <a:rPr lang="en-US" sz="1800" dirty="0" smtClean="0">
                <a:ea typeface="ＭＳ Ｐゴシック" pitchFamily="34" charset="-128"/>
              </a:rPr>
              <a:t>Model structure and assumptions reviewed by Government Accountability Office (GAO)</a:t>
            </a:r>
          </a:p>
        </p:txBody>
      </p:sp>
      <p:sp>
        <p:nvSpPr>
          <p:cNvPr id="5" name="Text Placeholder 4"/>
          <p:cNvSpPr>
            <a:spLocks noGrp="1"/>
          </p:cNvSpPr>
          <p:nvPr>
            <p:ph type="body" sz="half" idx="2"/>
          </p:nvPr>
        </p:nvSpPr>
        <p:spPr>
          <a:xfrm>
            <a:off x="457200" y="1435101"/>
            <a:ext cx="3008313" cy="307777"/>
          </a:xfrm>
        </p:spPr>
        <p:txBody>
          <a:bodyPr/>
          <a:lstStyle/>
          <a:p>
            <a:endParaRPr lang="en-US" dirty="0"/>
          </a:p>
        </p:txBody>
      </p:sp>
      <p:sp>
        <p:nvSpPr>
          <p:cNvPr id="7" name="Text Placeholder 6"/>
          <p:cNvSpPr>
            <a:spLocks noGrp="1"/>
          </p:cNvSpPr>
          <p:nvPr>
            <p:ph type="body" sz="quarter" idx="10"/>
          </p:nvPr>
        </p:nvSpPr>
        <p:spPr/>
        <p:txBody>
          <a:bodyPr/>
          <a:lstStyle/>
          <a:p>
            <a:endParaRPr lang="en-US" dirty="0"/>
          </a:p>
        </p:txBody>
      </p:sp>
      <p:pic>
        <p:nvPicPr>
          <p:cNvPr id="8" name="Picture 7"/>
          <p:cNvPicPr>
            <a:picLocks noChangeAspect="1" noChangeArrowheads="1"/>
          </p:cNvPicPr>
          <p:nvPr/>
        </p:nvPicPr>
        <p:blipFill>
          <a:blip r:embed="rId2">
            <a:alphaModFix/>
            <a:extLst>
              <a:ext uri="{28A0092B-C50C-407E-A947-70E740481C1C}">
                <a14:useLocalDpi xmlns:a14="http://schemas.microsoft.com/office/drawing/2010/main" xmlns="" val="0"/>
              </a:ext>
            </a:extLst>
          </a:blip>
          <a:srcRect/>
          <a:stretch>
            <a:fillRect/>
          </a:stretch>
        </p:blipFill>
        <p:spPr bwMode="auto">
          <a:xfrm>
            <a:off x="373821" y="2055552"/>
            <a:ext cx="3859677" cy="3325911"/>
          </a:xfrm>
          <a:prstGeom prst="rect">
            <a:avLst/>
          </a:prstGeom>
          <a:solidFill>
            <a:schemeClr val="tx2"/>
          </a:solidFill>
          <a:ln>
            <a:noFill/>
          </a:ln>
          <a:effectLs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of Health Impact and Net Societal Cost of PEPFAR-Supported Treatment</a:t>
            </a:r>
            <a:endParaRPr lang="en-US" dirty="0"/>
          </a:p>
        </p:txBody>
      </p:sp>
      <p:sp>
        <p:nvSpPr>
          <p:cNvPr id="3" name="Content Placeholder 2"/>
          <p:cNvSpPr>
            <a:spLocks noGrp="1"/>
          </p:cNvSpPr>
          <p:nvPr>
            <p:ph idx="1"/>
          </p:nvPr>
        </p:nvSpPr>
        <p:spPr>
          <a:xfrm>
            <a:off x="457200" y="1600201"/>
            <a:ext cx="8229600" cy="4190999"/>
          </a:xfrm>
        </p:spPr>
        <p:txBody>
          <a:bodyPr>
            <a:normAutofit/>
          </a:bodyPr>
          <a:lstStyle/>
          <a:p>
            <a:r>
              <a:rPr lang="en-US" dirty="0" smtClean="0"/>
              <a:t>Patient population and cost estimates are inputs for model of health impact and societal cost</a:t>
            </a:r>
          </a:p>
          <a:p>
            <a:pPr lvl="1"/>
            <a:r>
              <a:rPr lang="en-US" dirty="0" smtClean="0"/>
              <a:t>Estimates the broad health of PEPFAR-supported treatment programs for patients and others who are impacted</a:t>
            </a:r>
          </a:p>
          <a:p>
            <a:pPr lvl="1"/>
            <a:r>
              <a:rPr lang="en-US" dirty="0" smtClean="0"/>
              <a:t>Estimates societal cost of treatment, considering costs that are averted through effective treatment</a:t>
            </a:r>
          </a:p>
          <a:p>
            <a:pPr lvl="2">
              <a:buFont typeface="Wingdings" pitchFamily="2" charset="2"/>
              <a:buChar char="Ø"/>
            </a:pPr>
            <a:r>
              <a:rPr lang="en-US" dirty="0" smtClean="0"/>
              <a:t>Counterfactual: no program or program of different scale </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21036275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Estimation of Health Impact and Net Societal Cost of PEPFAR-Supported Treatment</a:t>
            </a:r>
          </a:p>
        </p:txBody>
      </p:sp>
      <p:sp>
        <p:nvSpPr>
          <p:cNvPr id="3" name="Content Placeholder 2"/>
          <p:cNvSpPr>
            <a:spLocks noGrp="1"/>
          </p:cNvSpPr>
          <p:nvPr>
            <p:ph idx="1"/>
          </p:nvPr>
        </p:nvSpPr>
        <p:spPr>
          <a:xfrm>
            <a:off x="457200" y="1600201"/>
            <a:ext cx="8229600" cy="4190999"/>
          </a:xfrm>
        </p:spPr>
        <p:txBody>
          <a:bodyPr>
            <a:normAutofit/>
          </a:bodyPr>
          <a:lstStyle/>
          <a:p>
            <a:pPr marL="0" indent="0">
              <a:buNone/>
            </a:pPr>
            <a:r>
              <a:rPr lang="en-US" dirty="0"/>
              <a:t>Estimation of health impact from </a:t>
            </a:r>
            <a:r>
              <a:rPr lang="en-US" dirty="0" smtClean="0"/>
              <a:t>treatment</a:t>
            </a:r>
          </a:p>
          <a:p>
            <a:r>
              <a:rPr lang="en-US" dirty="0" smtClean="0"/>
              <a:t>Direct benefit (to treatment patients)</a:t>
            </a:r>
          </a:p>
          <a:p>
            <a:pPr lvl="1"/>
            <a:r>
              <a:rPr lang="en-US" dirty="0" smtClean="0"/>
              <a:t>HIV-attributable deaths averted</a:t>
            </a:r>
          </a:p>
          <a:p>
            <a:pPr lvl="1"/>
            <a:r>
              <a:rPr lang="en-US" dirty="0" smtClean="0"/>
              <a:t>Life-years saved </a:t>
            </a:r>
          </a:p>
          <a:p>
            <a:r>
              <a:rPr lang="en-US" dirty="0" smtClean="0"/>
              <a:t>Indirect benefit (to others)</a:t>
            </a:r>
          </a:p>
          <a:p>
            <a:pPr lvl="1"/>
            <a:r>
              <a:rPr lang="en-US" dirty="0" smtClean="0"/>
              <a:t>Averted secondary infections</a:t>
            </a:r>
            <a:endParaRPr lang="en-US" dirty="0"/>
          </a:p>
          <a:p>
            <a:pPr lvl="2"/>
            <a:r>
              <a:rPr lang="en-US" dirty="0" smtClean="0"/>
              <a:t>Sexual</a:t>
            </a:r>
          </a:p>
          <a:p>
            <a:pPr lvl="2"/>
            <a:r>
              <a:rPr lang="en-US" dirty="0" smtClean="0"/>
              <a:t>Vertical: women who become pregnant while on ART</a:t>
            </a:r>
          </a:p>
          <a:p>
            <a:pPr lvl="1"/>
            <a:r>
              <a:rPr lang="en-US" dirty="0"/>
              <a:t>Averted orphanhood</a:t>
            </a:r>
          </a:p>
          <a:p>
            <a:pPr lvl="1"/>
            <a:r>
              <a:rPr lang="en-US" dirty="0"/>
              <a:t>Life-years saved</a:t>
            </a:r>
          </a:p>
          <a:p>
            <a:pPr lvl="1"/>
            <a:endParaRPr lang="en-US" dirty="0" smtClean="0"/>
          </a:p>
        </p:txBody>
      </p:sp>
      <p:sp>
        <p:nvSpPr>
          <p:cNvPr id="4" name="Text Placeholder 3"/>
          <p:cNvSpPr>
            <a:spLocks noGrp="1"/>
          </p:cNvSpPr>
          <p:nvPr>
            <p:ph type="body" sz="quarter" idx="10"/>
          </p:nvPr>
        </p:nvSpPr>
        <p:spPr/>
        <p:txBody>
          <a:bodyPr/>
          <a:lstStyle/>
          <a:p>
            <a:r>
              <a:rPr lang="en-US" i="1" dirty="0" smtClean="0"/>
              <a:t>Notes: A discount rate of 3% is used for calculation of future benefits and costs . Life-years saved do not currently account for quality or disability adjustments.</a:t>
            </a:r>
            <a:endParaRPr lang="en-US" i="1" dirty="0"/>
          </a:p>
        </p:txBody>
      </p:sp>
    </p:spTree>
    <p:extLst>
      <p:ext uri="{BB962C8B-B14F-4D97-AF65-F5344CB8AC3E}">
        <p14:creationId xmlns:p14="http://schemas.microsoft.com/office/powerpoint/2010/main" xmlns="" val="210362757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Estimation of Health Impact and Net Societal Cost of PEPFAR-Supported Treatment</a:t>
            </a:r>
          </a:p>
        </p:txBody>
      </p:sp>
      <p:sp>
        <p:nvSpPr>
          <p:cNvPr id="3" name="Content Placeholder 2"/>
          <p:cNvSpPr>
            <a:spLocks noGrp="1"/>
          </p:cNvSpPr>
          <p:nvPr>
            <p:ph idx="1"/>
          </p:nvPr>
        </p:nvSpPr>
        <p:spPr>
          <a:xfrm>
            <a:off x="457200" y="1600201"/>
            <a:ext cx="8229600" cy="4190999"/>
          </a:xfrm>
        </p:spPr>
        <p:txBody>
          <a:bodyPr>
            <a:normAutofit/>
          </a:bodyPr>
          <a:lstStyle/>
          <a:p>
            <a:pPr marL="0" indent="0">
              <a:buNone/>
            </a:pPr>
            <a:r>
              <a:rPr lang="en-US" dirty="0" smtClean="0"/>
              <a:t>Estimation of net societal costs</a:t>
            </a:r>
          </a:p>
          <a:p>
            <a:r>
              <a:rPr lang="en-US" dirty="0" smtClean="0"/>
              <a:t>Net costs = treatment costs – averted costs</a:t>
            </a:r>
          </a:p>
          <a:p>
            <a:pPr lvl="1"/>
            <a:r>
              <a:rPr lang="en-US" dirty="0" smtClean="0"/>
              <a:t>Treatment costs</a:t>
            </a:r>
          </a:p>
          <a:p>
            <a:pPr lvl="2"/>
            <a:r>
              <a:rPr lang="en-US" dirty="0" smtClean="0"/>
              <a:t>Total program costs</a:t>
            </a:r>
          </a:p>
          <a:p>
            <a:pPr lvl="2"/>
            <a:r>
              <a:rPr lang="en-US" dirty="0" smtClean="0"/>
              <a:t>All sources of support (</a:t>
            </a:r>
            <a:r>
              <a:rPr lang="en-US" i="1" dirty="0" smtClean="0"/>
              <a:t>e.g., </a:t>
            </a:r>
            <a:r>
              <a:rPr lang="en-US" dirty="0" smtClean="0"/>
              <a:t>PEPFAR, GFATM, national)</a:t>
            </a:r>
          </a:p>
          <a:p>
            <a:pPr lvl="1"/>
            <a:r>
              <a:rPr lang="en-US" dirty="0" smtClean="0"/>
              <a:t>Averted costs</a:t>
            </a:r>
          </a:p>
          <a:p>
            <a:pPr lvl="2"/>
            <a:r>
              <a:rPr lang="en-US" dirty="0" smtClean="0"/>
              <a:t>Medical costs for HIV-related illness</a:t>
            </a:r>
          </a:p>
          <a:p>
            <a:pPr lvl="2"/>
            <a:r>
              <a:rPr lang="en-US" dirty="0" smtClean="0"/>
              <a:t>ART for secondary infections</a:t>
            </a:r>
          </a:p>
          <a:p>
            <a:pPr lvl="2"/>
            <a:r>
              <a:rPr lang="en-US" dirty="0"/>
              <a:t>O</a:t>
            </a:r>
            <a:r>
              <a:rPr lang="en-US" dirty="0" smtClean="0"/>
              <a:t>rphan care </a:t>
            </a:r>
          </a:p>
          <a:p>
            <a:pPr lvl="2"/>
            <a:r>
              <a:rPr lang="en-US" i="1" dirty="0"/>
              <a:t>Note: Averted productivity losses are not currently estimated in the </a:t>
            </a:r>
            <a:r>
              <a:rPr lang="en-US" i="1" dirty="0" smtClean="0"/>
              <a:t>model</a:t>
            </a:r>
            <a:endParaRPr lang="en-US" i="1" dirty="0"/>
          </a:p>
        </p:txBody>
      </p:sp>
      <p:sp>
        <p:nvSpPr>
          <p:cNvPr id="4" name="Text Placeholder 3"/>
          <p:cNvSpPr>
            <a:spLocks noGrp="1"/>
          </p:cNvSpPr>
          <p:nvPr>
            <p:ph type="body" sz="quarter" idx="10"/>
          </p:nvPr>
        </p:nvSpPr>
        <p:spPr/>
        <p:txBody>
          <a:bodyPr/>
          <a:lstStyle/>
          <a:p>
            <a:r>
              <a:rPr lang="en-US" i="1" dirty="0"/>
              <a:t>Note: A discount rate of 3% is used for calculation of future benefits and costs </a:t>
            </a:r>
            <a:r>
              <a:rPr lang="en-US" i="1" dirty="0" smtClean="0"/>
              <a:t>.</a:t>
            </a:r>
            <a:r>
              <a:rPr lang="en-US" i="1" dirty="0"/>
              <a:t> Life-years saved do not currently account for quality or disability adjustments</a:t>
            </a:r>
            <a:r>
              <a:rPr lang="en-US" i="1" dirty="0" smtClean="0"/>
              <a:t>.</a:t>
            </a:r>
            <a:endParaRPr lang="en-US" i="1" dirty="0"/>
          </a:p>
        </p:txBody>
      </p:sp>
    </p:spTree>
    <p:extLst>
      <p:ext uri="{BB962C8B-B14F-4D97-AF65-F5344CB8AC3E}">
        <p14:creationId xmlns:p14="http://schemas.microsoft.com/office/powerpoint/2010/main" xmlns="" val="210362757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Preliminary Findings of PACM Estimates</a:t>
            </a:r>
            <a:endParaRPr lang="en-US" dirty="0"/>
          </a:p>
        </p:txBody>
      </p:sp>
      <p:sp>
        <p:nvSpPr>
          <p:cNvPr id="3" name="Content Placeholder 2"/>
          <p:cNvSpPr>
            <a:spLocks noGrp="1"/>
          </p:cNvSpPr>
          <p:nvPr>
            <p:ph idx="1"/>
          </p:nvPr>
        </p:nvSpPr>
        <p:spPr>
          <a:xfrm>
            <a:off x="457200" y="1600201"/>
            <a:ext cx="8229600" cy="4190999"/>
          </a:xfrm>
        </p:spPr>
        <p:txBody>
          <a:bodyPr>
            <a:normAutofit/>
          </a:bodyPr>
          <a:lstStyle/>
          <a:p>
            <a:pPr marL="457200" indent="-457200">
              <a:buFont typeface="+mj-lt"/>
              <a:buAutoNum type="arabicPeriod"/>
            </a:pPr>
            <a:r>
              <a:rPr lang="en-US" dirty="0"/>
              <a:t>For every one patient-year of HIV treatment provided, 2.2 discounted life-years are gained for society</a:t>
            </a:r>
          </a:p>
          <a:p>
            <a:pPr marL="457200" indent="-457200">
              <a:buFont typeface="+mj-lt"/>
              <a:buAutoNum type="arabicPeriod"/>
            </a:pPr>
            <a:r>
              <a:rPr lang="en-US" dirty="0" smtClean="0"/>
              <a:t>For every 1000 patient-years of PEPFAR-supported HIV treatment provided:</a:t>
            </a:r>
          </a:p>
          <a:p>
            <a:pPr lvl="1"/>
            <a:r>
              <a:rPr lang="en-US" dirty="0" smtClean="0"/>
              <a:t>228 HIV patients avert death </a:t>
            </a:r>
          </a:p>
          <a:p>
            <a:pPr lvl="1"/>
            <a:r>
              <a:rPr lang="en-US" dirty="0" smtClean="0"/>
              <a:t>449 children avert orphanhood </a:t>
            </a:r>
          </a:p>
          <a:p>
            <a:pPr lvl="1"/>
            <a:r>
              <a:rPr lang="en-US" dirty="0" smtClean="0"/>
              <a:t>61 sexual transmissions are averted</a:t>
            </a:r>
          </a:p>
          <a:p>
            <a:pPr lvl="1"/>
            <a:r>
              <a:rPr lang="en-US" dirty="0" smtClean="0"/>
              <a:t>26 vertical (mother-to-child) transmissions are averted</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225634334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DVSHAPEID" val="qN6sXyiceEZFrBMvy7ZCde"/>
</p:tagLst>
</file>

<file path=ppt/tags/tag10.xml><?xml version="1.0" encoding="utf-8"?>
<p:tagLst xmlns:a="http://schemas.openxmlformats.org/drawingml/2006/main" xmlns:r="http://schemas.openxmlformats.org/officeDocument/2006/relationships" xmlns:p="http://schemas.openxmlformats.org/presentationml/2006/main">
  <p:tag name="DVSHAPEID" val="wfMDyqLDBVIzYUFB80SvH0"/>
</p:tagLst>
</file>

<file path=ppt/tags/tag2.xml><?xml version="1.0" encoding="utf-8"?>
<p:tagLst xmlns:a="http://schemas.openxmlformats.org/drawingml/2006/main" xmlns:r="http://schemas.openxmlformats.org/officeDocument/2006/relationships" xmlns:p="http://schemas.openxmlformats.org/presentationml/2006/main">
  <p:tag name="DVSHAPEID" val="DQm7js0QZ5pVzLMYkUNuQy"/>
</p:tagLst>
</file>

<file path=ppt/tags/tag3.xml><?xml version="1.0" encoding="utf-8"?>
<p:tagLst xmlns:a="http://schemas.openxmlformats.org/drawingml/2006/main" xmlns:r="http://schemas.openxmlformats.org/officeDocument/2006/relationships" xmlns:p="http://schemas.openxmlformats.org/presentationml/2006/main">
  <p:tag name="DVSHAPEID" val="fZG5JfpJbVtc9f5QfPbnET"/>
</p:tagLst>
</file>

<file path=ppt/tags/tag4.xml><?xml version="1.0" encoding="utf-8"?>
<p:tagLst xmlns:a="http://schemas.openxmlformats.org/drawingml/2006/main" xmlns:r="http://schemas.openxmlformats.org/officeDocument/2006/relationships" xmlns:p="http://schemas.openxmlformats.org/presentationml/2006/main">
  <p:tag name="DVSECTIONID" val="BECsVuCcFFkp9BCEY4UzUY"/>
</p:tagLst>
</file>

<file path=ppt/tags/tag5.xml><?xml version="1.0" encoding="utf-8"?>
<p:tagLst xmlns:a="http://schemas.openxmlformats.org/drawingml/2006/main" xmlns:r="http://schemas.openxmlformats.org/officeDocument/2006/relationships" xmlns:p="http://schemas.openxmlformats.org/presentationml/2006/main">
  <p:tag name="DVSHAPEID" val="cXyLR4U1UBpMxQOyLBZZbo"/>
</p:tagLst>
</file>

<file path=ppt/tags/tag6.xml><?xml version="1.0" encoding="utf-8"?>
<p:tagLst xmlns:a="http://schemas.openxmlformats.org/drawingml/2006/main" xmlns:r="http://schemas.openxmlformats.org/officeDocument/2006/relationships" xmlns:p="http://schemas.openxmlformats.org/presentationml/2006/main">
  <p:tag name="DVSHAPEID" val="hMfR2SZ2qjfNmUmzizLL7Q"/>
</p:tagLst>
</file>

<file path=ppt/tags/tag7.xml><?xml version="1.0" encoding="utf-8"?>
<p:tagLst xmlns:a="http://schemas.openxmlformats.org/drawingml/2006/main" xmlns:r="http://schemas.openxmlformats.org/officeDocument/2006/relationships" xmlns:p="http://schemas.openxmlformats.org/presentationml/2006/main">
  <p:tag name="DVSHAPEID" val="MopqCBLbWi1NGLv0211Sa5"/>
</p:tagLst>
</file>

<file path=ppt/tags/tag8.xml><?xml version="1.0" encoding="utf-8"?>
<p:tagLst xmlns:a="http://schemas.openxmlformats.org/drawingml/2006/main" xmlns:r="http://schemas.openxmlformats.org/officeDocument/2006/relationships" xmlns:p="http://schemas.openxmlformats.org/presentationml/2006/main">
  <p:tag name="DVSHAPEID" val="wJuTccipeqgqZRrBgogfnX"/>
</p:tagLst>
</file>

<file path=ppt/tags/tag9.xml><?xml version="1.0" encoding="utf-8"?>
<p:tagLst xmlns:a="http://schemas.openxmlformats.org/drawingml/2006/main" xmlns:r="http://schemas.openxmlformats.org/officeDocument/2006/relationships" xmlns:p="http://schemas.openxmlformats.org/presentationml/2006/main">
  <p:tag name="DVSHAPEID" val="LzdA4ixJJfFHRFWIpzSw3A"/>
</p:tagLst>
</file>

<file path=ppt/theme/theme1.xml><?xml version="1.0" encoding="utf-8"?>
<a:theme xmlns:a="http://schemas.openxmlformats.org/drawingml/2006/main" name="CGH_PPT_dark">
  <a:themeElements>
    <a:clrScheme name="CGH Dark PPT Colors">
      <a:dk1>
        <a:srgbClr val="FFC000"/>
      </a:dk1>
      <a:lt1>
        <a:srgbClr val="0F56DC"/>
      </a:lt1>
      <a:dk2>
        <a:srgbClr val="FFFFFF"/>
      </a:dk2>
      <a:lt2>
        <a:srgbClr val="FFFFFF"/>
      </a:lt2>
      <a:accent1>
        <a:srgbClr val="AA9C8F"/>
      </a:accent1>
      <a:accent2>
        <a:srgbClr val="C59217"/>
      </a:accent2>
      <a:accent3>
        <a:srgbClr val="5B8F22"/>
      </a:accent3>
      <a:accent4>
        <a:srgbClr val="96172E"/>
      </a:accent4>
      <a:accent5>
        <a:srgbClr val="532E60"/>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GH Dark PPT Colors">
    <a:dk1>
      <a:srgbClr val="FFC000"/>
    </a:dk1>
    <a:lt1>
      <a:srgbClr val="0F56DC"/>
    </a:lt1>
    <a:dk2>
      <a:srgbClr val="FFFFFF"/>
    </a:dk2>
    <a:lt2>
      <a:srgbClr val="FFFFFF"/>
    </a:lt2>
    <a:accent1>
      <a:srgbClr val="AA9C8F"/>
    </a:accent1>
    <a:accent2>
      <a:srgbClr val="C59217"/>
    </a:accent2>
    <a:accent3>
      <a:srgbClr val="5B8F22"/>
    </a:accent3>
    <a:accent4>
      <a:srgbClr val="96172E"/>
    </a:accent4>
    <a:accent5>
      <a:srgbClr val="532E60"/>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GH Dark PPT Colors">
    <a:dk1>
      <a:srgbClr val="FFC000"/>
    </a:dk1>
    <a:lt1>
      <a:srgbClr val="0F56DC"/>
    </a:lt1>
    <a:dk2>
      <a:srgbClr val="FFFFFF"/>
    </a:dk2>
    <a:lt2>
      <a:srgbClr val="FFFFFF"/>
    </a:lt2>
    <a:accent1>
      <a:srgbClr val="AA9C8F"/>
    </a:accent1>
    <a:accent2>
      <a:srgbClr val="C59217"/>
    </a:accent2>
    <a:accent3>
      <a:srgbClr val="5B8F22"/>
    </a:accent3>
    <a:accent4>
      <a:srgbClr val="96172E"/>
    </a:accent4>
    <a:accent5>
      <a:srgbClr val="532E60"/>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CGH PPT_dark_JMB.potx</Template>
  <TotalTime>3243</TotalTime>
  <Words>1760</Words>
  <Application>Microsoft Office PowerPoint</Application>
  <PresentationFormat>On-screen Show (4:3)</PresentationFormat>
  <Paragraphs>167</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CGH_PPT_dark</vt:lpstr>
      <vt:lpstr>Estimating Health Impact and Costs of Treatment in PEPFAR-Supported Programs</vt:lpstr>
      <vt:lpstr>Evolving Use of Cost Data under PEPFAR</vt:lpstr>
      <vt:lpstr>Modeling the Impact and Costs of Treatment in PEPFAR-Supported Programs</vt:lpstr>
      <vt:lpstr>Estimating Health impact and Societal Cost of Treatment under PEPFAR</vt:lpstr>
      <vt:lpstr>PEPFAR ART Cost Model (PACM)  Background</vt:lpstr>
      <vt:lpstr>Estimation of Health Impact and Net Societal Cost of PEPFAR-Supported Treatment</vt:lpstr>
      <vt:lpstr>Estimation of Health Impact and Net Societal Cost of PEPFAR-Supported Treatment</vt:lpstr>
      <vt:lpstr>Estimation of Health Impact and Net Societal Cost of PEPFAR-Supported Treatment</vt:lpstr>
      <vt:lpstr>Key Preliminary Findings of PACM Estimates</vt:lpstr>
      <vt:lpstr>Key Preliminary Findings of PACM Estimates</vt:lpstr>
      <vt:lpstr>Infections Averted per 1,000 Patient-Years of Treatment</vt:lpstr>
      <vt:lpstr>Current Limitations of PACM Estimates</vt:lpstr>
      <vt:lpstr>Preliminary projections: Epidemic Impact and Cost of Accelerated Scale-up</vt:lpstr>
      <vt:lpstr>Modeling the Impact and Costs of Treatment in PEPFAR-Supported Programs</vt:lpstr>
      <vt:lpstr>Modeled Example: Accelerated Treatment Scale-Up in Kenya</vt:lpstr>
      <vt:lpstr>Modeled Scenario: Rapid expansion of ART to patients already identified as HIV-infected </vt:lpstr>
      <vt:lpstr>Modeled Scenario: Rapid expansion of ART to patients already identified as HIV-infected </vt:lpstr>
      <vt:lpstr>Base-Case for Kenya Projects 70% Coverage of Those Eligible for Treatment (CD4&lt;350)</vt:lpstr>
      <vt:lpstr>To Maintain Base Treatment Coverage, Continued Increase in Treatment Required</vt:lpstr>
      <vt:lpstr>Treatment Resources Would Need to Increase to Maintain Base Coverage Levels</vt:lpstr>
      <vt:lpstr>With Accelerated Scale-Up an  Additional 323,000 are Moved to Treatment from Current Clinical Care and PMTCT</vt:lpstr>
      <vt:lpstr>Accelerated Scale-Up Results in Annual Decline in New HIV Infections</vt:lpstr>
      <vt:lpstr>Per Patient ART Costs ($/patient), under Base Case and Efficiency Assumptions</vt:lpstr>
      <vt:lpstr>Under Accelerated Scenario Annual Treatment Costs Reach Steady State Over Time</vt:lpstr>
      <vt:lpstr>Preliminary Findings from Accelerated Treatment Projections for Kenya</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Blandford</dc:creator>
  <cp:lastModifiedBy>dotieno</cp:lastModifiedBy>
  <cp:revision>365</cp:revision>
  <cp:lastPrinted>2011-09-13T20:40:09Z</cp:lastPrinted>
  <dcterms:created xsi:type="dcterms:W3CDTF">2010-11-02T08:27:23Z</dcterms:created>
  <dcterms:modified xsi:type="dcterms:W3CDTF">2013-03-20T19:14:57Z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