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342" r:id="rId3"/>
    <p:sldId id="343" r:id="rId4"/>
    <p:sldId id="341" r:id="rId5"/>
    <p:sldId id="256" r:id="rId6"/>
    <p:sldId id="311" r:id="rId7"/>
    <p:sldId id="310" r:id="rId8"/>
    <p:sldId id="312" r:id="rId9"/>
    <p:sldId id="313" r:id="rId10"/>
    <p:sldId id="314" r:id="rId11"/>
    <p:sldId id="315" r:id="rId12"/>
    <p:sldId id="294" r:id="rId13"/>
    <p:sldId id="305" r:id="rId14"/>
    <p:sldId id="317" r:id="rId15"/>
    <p:sldId id="318" r:id="rId16"/>
    <p:sldId id="319" r:id="rId17"/>
    <p:sldId id="320" r:id="rId18"/>
    <p:sldId id="321" r:id="rId19"/>
    <p:sldId id="322" r:id="rId20"/>
    <p:sldId id="345" r:id="rId21"/>
    <p:sldId id="307" r:id="rId22"/>
    <p:sldId id="324" r:id="rId23"/>
    <p:sldId id="325" r:id="rId24"/>
    <p:sldId id="326" r:id="rId25"/>
    <p:sldId id="340" r:id="rId26"/>
    <p:sldId id="338" r:id="rId27"/>
    <p:sldId id="339" r:id="rId28"/>
    <p:sldId id="346" r:id="rId29"/>
    <p:sldId id="347" r:id="rId30"/>
    <p:sldId id="308" r:id="rId31"/>
    <p:sldId id="331" r:id="rId32"/>
    <p:sldId id="332" r:id="rId33"/>
    <p:sldId id="333" r:id="rId34"/>
    <p:sldId id="334" r:id="rId35"/>
    <p:sldId id="335" r:id="rId36"/>
    <p:sldId id="337" r:id="rId37"/>
    <p:sldId id="348" r:id="rId38"/>
    <p:sldId id="344" r:id="rId39"/>
    <p:sldId id="309" r:id="rId40"/>
  </p:sldIdLst>
  <p:sldSz cx="9144000" cy="6858000" type="screen4x3"/>
  <p:notesSz cx="6858000" cy="9144000"/>
  <p:custDataLst>
    <p:tags r:id="rId4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88" autoAdjust="0"/>
    <p:restoredTop sz="97997" autoAdjust="0"/>
  </p:normalViewPr>
  <p:slideViewPr>
    <p:cSldViewPr>
      <p:cViewPr>
        <p:scale>
          <a:sx n="80" d="100"/>
          <a:sy n="80" d="100"/>
        </p:scale>
        <p:origin x="-780" y="6"/>
      </p:cViewPr>
      <p:guideLst>
        <p:guide orient="horz" pos="1872"/>
        <p:guide orient="horz" pos="1008"/>
        <p:guide orient="horz" pos="1440"/>
        <p:guide orient="horz" pos="3120"/>
        <p:guide orient="horz" pos="2832"/>
        <p:guide pos="2880"/>
        <p:guide pos="336"/>
        <p:guide pos="52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859719A-04E3-44FB-A6B5-4B84853C75AB}" type="datetimeFigureOut">
              <a:rPr lang="en-US"/>
              <a:pPr>
                <a:defRPr/>
              </a:pPr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01F9603-D0CC-4C2E-ADEC-4F291B908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GrationJS\Desktop\Current file (1 Sep 11)\A Embassy Nairobi\Health Task Force\Logos\LetsLiveLogo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152400"/>
            <a:ext cx="1524000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C:\Users\GrationJS\Desktop\Current file (1 Sep 11)\A Embassy Nairobi\Health Task Force\Logos\HTF People New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109538"/>
            <a:ext cx="114300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00600" y="5477470"/>
            <a:ext cx="358303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Campaign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9190" y="457200"/>
            <a:ext cx="285841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Kenya’s</a:t>
            </a:r>
          </a:p>
        </p:txBody>
      </p:sp>
      <p:pic>
        <p:nvPicPr>
          <p:cNvPr id="3077" name="Picture 3" descr="C:\Users\GrationJS\Desktop\Current file (1 Sep 11)\A Embassy Nairobi\Health Task Force\Logos\LetsLive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0450" y="1905000"/>
            <a:ext cx="4146550" cy="313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SessionQuestionData" hidden="1"/>
          <p:cNvSpPr txBox="1"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&lt;?xml version="1.0"?&gt;&lt;AllQuestions /&gt;</a:t>
            </a:r>
          </a:p>
        </p:txBody>
      </p:sp>
      <p:sp>
        <p:nvSpPr>
          <p:cNvPr id="3079" name="SessionAnswerData" hidden="1"/>
          <p:cNvSpPr txBox="1">
            <a:spLocks noChangeArrowheads="1"/>
          </p:cNvSpPr>
          <p:nvPr/>
        </p:nvSpPr>
        <p:spPr bwMode="auto">
          <a:xfrm>
            <a:off x="1270000" y="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&lt;?xml version="1.0"?&gt;&lt;AllAnswers /&gt;</a:t>
            </a:r>
          </a:p>
        </p:txBody>
      </p:sp>
      <p:sp>
        <p:nvSpPr>
          <p:cNvPr id="3080" name="SessionResponseData" hidden="1"/>
          <p:cNvSpPr txBox="1"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&lt;?xml version="1.0"?&gt;&lt;AllResponses /&gt;</a:t>
            </a:r>
          </a:p>
        </p:txBody>
      </p:sp>
      <p:sp>
        <p:nvSpPr>
          <p:cNvPr id="3081" name="SessionPresentationSettingsData" hidden="1"/>
          <p:cNvSpPr txBox="1"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&lt;?xml version="1.0"?&gt;&lt;Settings&gt;&lt;answerBulletFormat&gt;Numeric&lt;/answerBulletFormat&gt;&lt;answerNowAutoInsert&gt;No&lt;/answerNowAutoInsert&gt;&lt;answerNowStyle&gt;Explosion&lt;/answerNowStyle&gt;&lt;answerNowText&gt;Answer Now&lt;/answerNowText&gt;&lt;chartColors&gt;Use PowerPoint Color Scheme&lt;/chartColors&gt;&lt;chartType&gt;Horizontal&lt;/chartType&gt;&lt;correctAnswerIndicator&gt;Checkmark&lt;/correctAnswerIndicator&gt;&lt;countdownAutoInsert&gt;No&lt;/countdownAutoInsert&gt;&lt;countdownSeconds&gt;10&lt;/countdownSeconds&gt;&lt;countdownSound&gt;TicToc.wav&lt;/countdownSound&gt;&lt;countdownStyle&gt;Box&lt;/countdownStyle&gt;&lt;gridAutoInsert&gt;No&lt;/gridAutoInsert&gt;&lt;gridFillStyle&gt;Answered&lt;/gridFillStyle&gt;&lt;gridFillColor&gt;255,255,0&lt;/gridFillColor&gt;&lt;gridOpacity&gt;50%&lt;/gridOpacity&gt;&lt;gridTextStyle&gt;Keypad #&lt;/gridTextStyle&gt;&lt;inputSource&gt;Response Devices&lt;/inputSource&gt;&lt;multipleResponseDivisor&gt;# of Responses&lt;/multipleResponseDivisor&gt;&lt;participantsLeaderBoard&gt;5&lt;/participantsLeaderBoard&gt;&lt;percentageDecimalPlaces&gt;0&lt;/percentageDecimalPlaces&gt;&lt;responseCounterAutoInsert&gt;No&lt;/responseCounterAutoInsert&gt;&lt;responseCounterStyle&gt;Oval&lt;/responseCounterStyle&gt;&lt;responseCounterDisplayValue&gt;# of Votes Received&lt;/responseCounterDisplayValue&gt;&lt;insertObjectUsingColor&gt;Red&lt;/insertObjectUsingColor&gt;&lt;showResults&gt;Yes&lt;/showResults&gt;&lt;teamColors&gt;Use PowerPoint Color Scheme&lt;/teamColors&gt;&lt;teamIdentificationType&gt;None&lt;/teamIdentificationType&gt;&lt;teamScoringType&gt;Voting pads only&lt;/teamScoringType&gt;&lt;teamScoringDecimalPlaces&gt;1&lt;/teamScoringDecimalPlaces&gt;&lt;teamIdentificationItem&gt;&lt;/teamIdentificationItem&gt;&lt;teamsLeaderBoard&gt;5&lt;/teamsLeaderBoard&gt;&lt;teamName1&gt;&lt;/teamName1&gt;&lt;teamName2&gt;&lt;/teamName2&gt;&lt;teamName3&gt;&lt;/teamName3&gt;&lt;teamName4&gt;&lt;/teamName4&gt;&lt;teamName5&gt;&lt;/teamName5&gt;&lt;teamName6&gt;&lt;/teamName6&gt;&lt;teamName7&gt;&lt;/teamName7&gt;&lt;teamName8&gt;&lt;/teamName8&gt;&lt;teamName9&gt;&lt;/teamName9&gt;&lt;teamName10&gt;&lt;/teamName10&gt;&lt;showControlBar&gt;All Slides&lt;/showControlBar&gt;&lt;defaultCorrectPointValue&gt;0&lt;/defaultCorrectPointValue&gt;&lt;defaultIncorrectPointValue&gt;0&lt;/defaultIncorrectPointValue&gt;&lt;chartColor1&gt;187,224,227&lt;/chartColor1&gt;&lt;chartColor2&gt;51,51,153&lt;/chartColor2&gt;&lt;chartColor3&gt;0,153,153&lt;/chartColor3&gt;&lt;chartColor4&gt;153,204,0&lt;/chartColor4&gt;&lt;chartColor5&gt;128,128,128&lt;/chartColor5&gt;&lt;chartColor6&gt;0,0,0&lt;/chartColor6&gt;&lt;chartColor7&gt;0,102,204&lt;/chartColor7&gt;&lt;chartColor8&gt;204,204,255&lt;/chartColor8&gt;&lt;chartColor9&gt;255,0,0&lt;/chartColor9&gt;&lt;chartColor10&gt;255,255,0&lt;/chartColor10&gt;&lt;teamColor1&gt;187,224,227&lt;/teamColor1&gt;&lt;teamColor2&gt;51,51,153&lt;/teamColor2&gt;&lt;teamColor3&gt;0,153,153&lt;/teamColor3&gt;&lt;teamColor4&gt;153,204,0&lt;/teamColor4&gt;&lt;teamColor5&gt;128,128,128&lt;/teamColor5&gt;&lt;teamColor6&gt;0,0,0&lt;/teamColor6&gt;&lt;teamColor7&gt;0,102,204&lt;/teamColor7&gt;&lt;teamColor8&gt;204,204,255&lt;/teamColor8&gt;&lt;teamColor9&gt;255,0,0&lt;/teamColor9&gt;&lt;teamColor10&gt;255,255,0&lt;/teamColor10&gt;&lt;displayAnswerImagesDuringVote&gt;Yes&lt;/displayAnswerImagesDuringVote&gt;&lt;displayAnswerImagesWithResponses&gt;Yes&lt;/displayAnswerImagesWithResponses&gt;&lt;displayAnswerTextDuringVote&gt;Yes&lt;/displayAnswerTextDuringVote&gt;&lt;displayAnswerTextWithResponses&gt;Yes&lt;/displayAnswerTextWithResponses&gt;&lt;questionSlideID&gt;&lt;/questionSlideID&gt;&lt;controlBarState&gt;Expanded&lt;/controlBarState&gt;&lt;isGridColorKnownColor&gt;True&lt;/isGridColorKnownColor&gt;&lt;gridColorName&gt;Yellow&lt;/gridColorName&gt;&lt;/Settings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6106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collaboration/innovation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Engage private sector, in particular insurance companies and consider organizational incentives 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Ensure/reward integration across systems and partners 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Stakeholder harmonization and assign organizations to specific areas of expertise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HTF join Kenya Joint Mission on Reproductive Health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Include maternal death as a notifiable disease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maternity shelters and/or waiting homes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All mothers should get home follow up from CHW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Heat-stable oxytocin; blood substitute, misoprostol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Implement Kangaroo mother care nationally</a:t>
            </a:r>
            <a:endParaRPr lang="en-US" sz="2600">
              <a:latin typeface="Bradley Hand ITC TT-Bold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7696200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Key advocacy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Maternal and newborn health campaign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Communication campaign on need for post-partum care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Stakeholder meetings (like this)</a:t>
            </a:r>
          </a:p>
          <a:p>
            <a:pPr marL="688975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2400" dirty="0">
              <a:cs typeface="Arial" pitchFamily="34" charset="0"/>
            </a:endParaRPr>
          </a:p>
          <a:p>
            <a:pPr marL="688975" lvl="1" indent="-231775">
              <a:spcAft>
                <a:spcPts val="600"/>
              </a:spcAft>
              <a:defRPr/>
            </a:pPr>
            <a:endParaRPr lang="en-US" sz="24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281958" y="2236787"/>
            <a:ext cx="6580083" cy="1470025"/>
          </a:xfrm>
          <a:prstGeom prst="rect">
            <a:avLst/>
          </a:prstGeom>
        </p:spPr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radley Hand ITC TT-Bold"/>
                <a:ea typeface="+mj-ea"/>
                <a:cs typeface="Bradley Hand ITC TT-Bold"/>
              </a:rPr>
              <a:t>Tea Break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81958" y="1299947"/>
            <a:ext cx="6580083" cy="192722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2400"/>
              </a:spcAft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 Plenary Session:</a:t>
            </a:r>
          </a:p>
          <a:p>
            <a:pPr algn="ctr" fontAlgn="auto">
              <a:spcAft>
                <a:spcPts val="2400"/>
              </a:spcAft>
              <a:defRPr/>
            </a:pPr>
            <a:r>
              <a:rPr lang="en-US" sz="6600" b="1" i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Panel Review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6926" y="4491335"/>
            <a:ext cx="679014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Child Health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59"/>
          <p:cNvSpPr txBox="1">
            <a:spLocks noChangeArrowheads="1"/>
          </p:cNvSpPr>
          <p:nvPr/>
        </p:nvSpPr>
        <p:spPr bwMode="auto">
          <a:xfrm>
            <a:off x="1487488" y="2790825"/>
            <a:ext cx="61690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adley Hand ITC TT-Bold"/>
                <a:cs typeface="Arial" pitchFamily="34" charset="0"/>
              </a:rPr>
              <a:t>Child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79248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positive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Use of mobile and other technology for training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Primary caregiver education and training for nutrition and disease management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Address primary disease cause (e.g., dirty water, food)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Target (behavioral) interventions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Incentives for immunization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Proactive introduction of new vaccines (rotavirus, malaria, measles)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Establish public/private partnerships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Establish basic needs for every household</a:t>
            </a:r>
            <a:endParaRPr lang="en-US" sz="200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1534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challenges/ issues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Financial barriers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Low vaccine coverage; targeted campaigns needed; every-day clinics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to strengthen cold chain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Hours of HF; reaching children without caretakers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to focus, otherwise can’t achieve in 1-2 year timeframe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Hard to convince people to come for preventive medicine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73152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integration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Multisectorial  linkages and coordination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Strengthen community strategy; task shift to community; CHW should be trained to vaccinate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Use of GIS for resource allocation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0010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collaboration/innovation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GOK leadership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Avoid duplication of activities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Increase inter-governmental coordination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for more and creative transport; transportation incentives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Mobile clinics/delivery of services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Cost analyses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Work with education sector so that teachers can identify illnesses</a:t>
            </a:r>
          </a:p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endParaRPr lang="en-US" sz="20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001000" cy="343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advocacy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Address cultural beliefs and norms with respect to health care seeking– causes of negative behaviors?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Target right social marketing to right audience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Increase leadership in community; use community leadership for community entry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Public/private and civil society partnerships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Champion for child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752600" y="1050324"/>
            <a:ext cx="5562600" cy="1099751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Welcome -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Karibuni</a:t>
            </a:r>
            <a:endParaRPr lang="en-US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adley Hand ITC TT-Bold"/>
              <a:ea typeface="+mj-ea"/>
              <a:cs typeface="Bradley Hand ITC TT-Bold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33400" y="2514600"/>
            <a:ext cx="7772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Please put cell phones on “silent” or “vibrate”</a:t>
            </a:r>
          </a:p>
          <a:p>
            <a:pPr marL="284163" indent="-28416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Wireless Internet service is available</a:t>
            </a:r>
          </a:p>
          <a:p>
            <a:pPr marL="284163" indent="-28416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Restrooms</a:t>
            </a:r>
          </a:p>
          <a:p>
            <a:pPr marL="284163" indent="-28416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Ask and we’ll make it happen</a:t>
            </a:r>
          </a:p>
        </p:txBody>
      </p:sp>
      <p:sp>
        <p:nvSpPr>
          <p:cNvPr id="5" name="Rectangle 4"/>
          <p:cNvSpPr/>
          <p:nvPr/>
        </p:nvSpPr>
        <p:spPr>
          <a:xfrm>
            <a:off x="2256301" y="5638800"/>
            <a:ext cx="4631397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Mr</a:t>
            </a:r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Mark </a:t>
            </a:r>
            <a:r>
              <a:rPr lang="en-US" sz="4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Meassick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59"/>
          <p:cNvSpPr txBox="1">
            <a:spLocks noChangeArrowheads="1"/>
          </p:cNvSpPr>
          <p:nvPr/>
        </p:nvSpPr>
        <p:spPr bwMode="auto">
          <a:xfrm>
            <a:off x="1487488" y="2790825"/>
            <a:ext cx="61690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adley Hand ITC TT-Bold"/>
                <a:cs typeface="Arial" pitchFamily="34" charset="0"/>
              </a:rPr>
              <a:t>Child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81958" y="1299947"/>
            <a:ext cx="6580083" cy="192722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2400"/>
              </a:spcAft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 Plenary Session:</a:t>
            </a:r>
          </a:p>
          <a:p>
            <a:pPr algn="ctr" fontAlgn="auto">
              <a:spcAft>
                <a:spcPts val="2400"/>
              </a:spcAft>
              <a:defRPr/>
            </a:pPr>
            <a:r>
              <a:rPr lang="en-US" sz="6600" b="1" i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Panel Review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6926" y="4491335"/>
            <a:ext cx="6790148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HIV/AIDS and Associated Illnesses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59"/>
          <p:cNvSpPr txBox="1">
            <a:spLocks noChangeArrowheads="1"/>
          </p:cNvSpPr>
          <p:nvPr/>
        </p:nvSpPr>
        <p:spPr bwMode="auto">
          <a:xfrm>
            <a:off x="2256301" y="2819400"/>
            <a:ext cx="463139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adley Hand ITC TT-Bold"/>
                <a:cs typeface="Arial" pitchFamily="34" charset="0"/>
              </a:rPr>
              <a:t>HIV/AIDS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53440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positive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Linking universal testing to treatment and treatment to care, including test and treat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Strengthen role of community health worker, including task shifting (e.g., adherence)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for “watchdog” at multiple levels (GOK, partners, etc)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Expanded role in technology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Determine current gaps, what works, strategies for scaling-up to have greatest public health impact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2296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challenges and issues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Stronger information systems at all levels, and monitoring outcomes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Enhanced ownership and coordination of activities by GOK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Task shifting and high-level buy-in by HCW and professional bodies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increased focus on quality of services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Linkage between community and health facilities and demand creation</a:t>
            </a:r>
          </a:p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endParaRPr lang="en-US" sz="240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534400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integration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Basic and expanded package and linkage of care for men, women and children – no missed opportunities – at both health facility and community level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Minimize overlap and duplication of activities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Increased use of outreach services for hard-to-reach populations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Identify, share, and implement best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534400" cy="344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collaboration/innovation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Intersectorial collaboration, e.g. UN World Food Program, private sector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Social event (male involvement)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to link HIV programs with cancer registry program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Scale-up workplace programs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Co-funding of programs</a:t>
            </a:r>
          </a:p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endParaRPr lang="en-US" sz="20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5344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advocacy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Advocacy around professional bodies and high cadres of practitioners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Engage media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Address stigma via multiple avenues, including mental health, and in HCW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Community empowerment to hold GOK and other stakeholders accountable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Address cultural beliefs and practices to promote appropriate health-seeking behaviors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Engage champions at all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59"/>
          <p:cNvSpPr txBox="1">
            <a:spLocks noChangeArrowheads="1"/>
          </p:cNvSpPr>
          <p:nvPr/>
        </p:nvSpPr>
        <p:spPr bwMode="auto">
          <a:xfrm>
            <a:off x="2256301" y="2819400"/>
            <a:ext cx="463139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adley Hand ITC TT-Bold"/>
                <a:cs typeface="Arial" pitchFamily="34" charset="0"/>
              </a:rPr>
              <a:t>HIV/AIDS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281958" y="1752600"/>
            <a:ext cx="6580083" cy="2743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1800"/>
              </a:spcAft>
              <a:defRPr/>
            </a:pPr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radley Hand ITC TT-Bold"/>
                <a:ea typeface="+mj-ea"/>
                <a:cs typeface="Bradley Hand ITC TT-Bold"/>
              </a:rPr>
              <a:t>Lunch</a:t>
            </a:r>
          </a:p>
          <a:p>
            <a:pPr algn="ctr" fontAlgn="auto">
              <a:spcAft>
                <a:spcPts val="1800"/>
              </a:spcAft>
              <a:defRPr/>
            </a:pPr>
            <a:r>
              <a:rPr lang="en-US" sz="60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reflection blurRad="12700" stA="28000" endPos="45000" dist="1000" dir="5400000" sy="-100000" algn="bl" rotWithShape="0"/>
                </a:effectLst>
                <a:latin typeface="Bradley Hand ITC TT-Bold"/>
                <a:ea typeface="+mj-ea"/>
                <a:cs typeface="Bradley Hand ITC TT-Bold"/>
              </a:rPr>
              <a:t>Lake Terrace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81958" y="1299947"/>
            <a:ext cx="6580083" cy="192722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2400"/>
              </a:spcAft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 Plenary Session:</a:t>
            </a:r>
          </a:p>
          <a:p>
            <a:pPr algn="ctr" fontAlgn="auto">
              <a:spcAft>
                <a:spcPts val="2400"/>
              </a:spcAft>
              <a:defRPr/>
            </a:pPr>
            <a:r>
              <a:rPr lang="en-US" sz="6600" b="1" i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“Let’s Live!”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6926" y="4491335"/>
            <a:ext cx="679014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Amb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Scott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Gration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81958" y="1299947"/>
            <a:ext cx="6580083" cy="192722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2400"/>
              </a:spcAft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 Plenary Session:</a:t>
            </a:r>
          </a:p>
          <a:p>
            <a:pPr algn="ctr" fontAlgn="auto">
              <a:spcAft>
                <a:spcPts val="2400"/>
              </a:spcAft>
              <a:defRPr/>
            </a:pPr>
            <a:r>
              <a:rPr lang="en-US" sz="6600" b="1" i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Panel Review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3828" y="4495800"/>
            <a:ext cx="720507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High-Mortality Cancers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59"/>
          <p:cNvSpPr txBox="1">
            <a:spLocks noChangeArrowheads="1"/>
          </p:cNvSpPr>
          <p:nvPr/>
        </p:nvSpPr>
        <p:spPr bwMode="auto">
          <a:xfrm>
            <a:off x="709612" y="2819400"/>
            <a:ext cx="77247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adley Hand ITC TT-Bold"/>
                <a:cs typeface="Arial" pitchFamily="34" charset="0"/>
              </a:rPr>
              <a:t>High-Mortality Cancers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001000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2400" dirty="0">
                <a:cs typeface="Arial" pitchFamily="34" charset="0"/>
              </a:rPr>
              <a:t>Key positive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Identify highest morbidity and mortality cancers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Focus on early detection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Enhance national and regional cancer registries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Enhance monitoring tools; include cancer in HMIS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Administer HPV vaccine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Secure private sector engagement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Focus on WHO “Best Buys” for progress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Add other cancers </a:t>
            </a:r>
            <a:r>
              <a:rPr lang="en-US" sz="2400" dirty="0" err="1">
                <a:cs typeface="Arial" pitchFamily="34" charset="0"/>
              </a:rPr>
              <a:t>ie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en-US" sz="2400" dirty="0" err="1">
                <a:cs typeface="Arial" pitchFamily="34" charset="0"/>
              </a:rPr>
              <a:t>Burkitt’s</a:t>
            </a:r>
            <a:r>
              <a:rPr lang="en-US" sz="2400" dirty="0">
                <a:cs typeface="Arial" pitchFamily="34" charset="0"/>
              </a:rPr>
              <a:t> Lymphoma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Need for palliative care/friendly hospice care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Strengthen referral services</a:t>
            </a:r>
          </a:p>
          <a:p>
            <a:pPr marL="688975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2000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75438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challenges/ issues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Increasing knowledge without increased access to diagnosis and treatment 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to leverage resources before national campaign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Ensure the campaign does not overlook other cancers</a:t>
            </a:r>
          </a:p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endParaRPr lang="en-US" sz="20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7924800" cy="343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integration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multisectorial approach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Focus on cross-cutting prevention strategies that benefit other cancers and NCD’s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Integration with other services, work on existing platforms and networks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Creative health financing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Conduct  inventory with other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153400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collaboration/innovation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Use other country strategies and tailor to our context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Use community models that have worked for other diseases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central coordination using model of NASCOP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Great ideas for simple solutions (cervical cancer detection)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3058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advocacy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Advocacy at community level, using existing structures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Increase awareness of cancers and screening sites/modalities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Use social media (facebook)- focus on those not yet  started smoking (youth)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Counter myths and do not scare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Use survivors as advocates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Have advocacy be specific 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Advocate in schools (early)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59"/>
          <p:cNvSpPr txBox="1">
            <a:spLocks noChangeArrowheads="1"/>
          </p:cNvSpPr>
          <p:nvPr/>
        </p:nvSpPr>
        <p:spPr bwMode="auto">
          <a:xfrm>
            <a:off x="709612" y="2819400"/>
            <a:ext cx="77247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adley Hand ITC TT-Bold"/>
                <a:cs typeface="Arial" pitchFamily="34" charset="0"/>
              </a:rPr>
              <a:t>High-Mortality Cancers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idx="4294967295"/>
          </p:nvPr>
        </p:nvSpPr>
        <p:spPr>
          <a:xfrm>
            <a:off x="907679" y="2667000"/>
            <a:ext cx="7328641" cy="2123959"/>
          </a:xfrm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cs typeface="Bradley Hand ITC TT-Bold"/>
              </a:rPr>
              <a:t>Promoting Health </a:t>
            </a:r>
            <a:b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cs typeface="Bradley Hand ITC TT-Bold"/>
              </a:rPr>
            </a:br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cs typeface="Bradley Hand ITC TT-Bold"/>
              </a:rPr>
              <a:t>in Kenya</a:t>
            </a:r>
            <a:endParaRPr lang="en-US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adley Hand ITC TT-Bold"/>
              <a:cs typeface="Bradley Hand ITC TT-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81958" y="1299947"/>
            <a:ext cx="6580083" cy="192722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2400"/>
              </a:spcAft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 Plenary Session:</a:t>
            </a:r>
          </a:p>
          <a:p>
            <a:pPr algn="ctr" fontAlgn="auto">
              <a:spcAft>
                <a:spcPts val="2400"/>
              </a:spcAft>
              <a:defRPr/>
            </a:pPr>
            <a:r>
              <a:rPr lang="en-US" sz="6600" b="1" i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Conclusion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6926" y="4491335"/>
            <a:ext cx="679014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Amb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Scott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Gration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76926" y="4446657"/>
            <a:ext cx="6790148" cy="147732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Ms Lois Quam</a:t>
            </a:r>
          </a:p>
          <a:p>
            <a:pPr algn="ctr">
              <a:defRPr/>
            </a:pPr>
            <a:r>
              <a:rPr lang="en-US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Global Health Initiative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1958" y="1299947"/>
            <a:ext cx="6580083" cy="192722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2400"/>
              </a:spcAft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 Plenary Session:</a:t>
            </a:r>
          </a:p>
          <a:p>
            <a:pPr algn="ctr" fontAlgn="auto">
              <a:spcAft>
                <a:spcPts val="2400"/>
              </a:spcAft>
              <a:defRPr/>
            </a:pPr>
            <a:r>
              <a:rPr lang="en-US" sz="6600" b="1" i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ea typeface="+mj-ea"/>
                <a:cs typeface="Bradley Hand ITC TT-Bold"/>
              </a:rPr>
              <a:t>“Let’s Live!”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idx="4294967295"/>
          </p:nvPr>
        </p:nvSpPr>
        <p:spPr>
          <a:xfrm>
            <a:off x="907679" y="2667000"/>
            <a:ext cx="7328641" cy="2123959"/>
          </a:xfrm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cs typeface="Bradley Hand ITC TT-Bold"/>
              </a:rPr>
              <a:t>Promoting Health </a:t>
            </a:r>
            <a:b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cs typeface="Bradley Hand ITC TT-Bold"/>
              </a:rPr>
            </a:br>
            <a:r>
              <a:rPr lang="en-US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adley Hand ITC TT-Bold"/>
                <a:cs typeface="Bradley Hand ITC TT-Bold"/>
              </a:rPr>
              <a:t>in Kenya</a:t>
            </a:r>
            <a:endParaRPr lang="en-US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adley Hand ITC TT-Bold"/>
              <a:cs typeface="Bradley Hand ITC TT-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9"/>
          <p:cNvSpPr txBox="1">
            <a:spLocks noChangeArrowheads="1"/>
          </p:cNvSpPr>
          <p:nvPr/>
        </p:nvSpPr>
        <p:spPr bwMode="auto">
          <a:xfrm>
            <a:off x="660400" y="2667000"/>
            <a:ext cx="7823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adley Hand ITC TT-Bold"/>
                <a:cs typeface="Arial" pitchFamily="34" charset="0"/>
              </a:rPr>
              <a:t>Maternal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305800" cy="529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Key positive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Need family-centered approach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Increase HF capacity before increasing demand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Incentives for mothers to attend ANC/deliver at HF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Need to emphasize the immediate postpartum and neonatal period, in particular follow up in the first       24-48 hours 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cs typeface="Arial" pitchFamily="34" charset="0"/>
              </a:rPr>
              <a:t>Recognize the importance of the community structures, including (retired) traditional birth attendants, chiefs, and CHW’s and referral links in successful births—build capacity at community level and ensure continuum of care; incentives to CHW</a:t>
            </a:r>
          </a:p>
          <a:p>
            <a:pPr marL="688975" lvl="1" indent="-231775"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2000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229600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challenges/issues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Health care worker attitude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Health facility/dispensary/other infrastructure needs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Unintended pregnancies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Address all levels of delays:  seeking, reaching, and accessing care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Need for better and creative transport and/or referrals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8"/>
          <p:cNvSpPr txBox="1">
            <a:spLocks noChangeArrowheads="1"/>
          </p:cNvSpPr>
          <p:nvPr/>
        </p:nvSpPr>
        <p:spPr bwMode="auto">
          <a:xfrm>
            <a:off x="533400" y="1600200"/>
            <a:ext cx="8229600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Key integration themes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Multisectorial approach needed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Integrate/harmonize across diseases and partners and maximize use of existing platforms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Define package of care/services needed—consider maternal and newborn services as a package (community and health facilities)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Increase accountability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Increased use of mobile technology</a:t>
            </a:r>
          </a:p>
          <a:p>
            <a:pPr marL="569913" lvl="1" indent="-23177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>
                <a:cs typeface="Arial" pitchFamily="34" charset="0"/>
              </a:rPr>
              <a:t>Reproductive </a:t>
            </a:r>
            <a:r>
              <a:rPr lang="en-US" sz="2400">
                <a:latin typeface="Bradley Hand ITC TT-Bold"/>
                <a:cs typeface="Arial" pitchFamily="34" charset="0"/>
              </a:rPr>
              <a:t>Health Supplies coordination</a:t>
            </a:r>
            <a:endParaRPr lang="en-US" sz="240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5&quot;/&gt;&lt;/object&gt;&lt;object type=&quot;3&quot; unique_id=&quot;10005&quot;&gt;&lt;property id=&quot;20148&quot; value=&quot;5&quot;/&gt;&lt;property id=&quot;20300&quot; value=&quot;Slide 2 - &amp;quot;Promoting Health &amp;#x0D;&amp;#x0A;in Kenya&amp;quot;&quot;/&gt;&lt;property id=&quot;20307&quot; value=&quot;256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58&quot;/&gt;&lt;/object&gt;&lt;object type=&quot;3&quot; unique_id=&quot;10008&quot;&gt;&lt;property id=&quot;20148&quot; value=&quot;5&quot;/&gt;&lt;property id=&quot;20300&quot; value=&quot;Slide 5&quot;/&gt;&lt;property id=&quot;20307&quot; value=&quot;286&quot;/&gt;&lt;/object&gt;&lt;object type=&quot;3&quot; unique_id=&quot;10009&quot;&gt;&lt;property id=&quot;20148&quot; value=&quot;5&quot;/&gt;&lt;property id=&quot;20300&quot; value=&quot;Slide 6&quot;/&gt;&lt;property id=&quot;20307&quot; value=&quot;287&quot;/&gt;&lt;/object&gt;&lt;object type=&quot;3&quot; unique_id=&quot;10010&quot;&gt;&lt;property id=&quot;20148&quot; value=&quot;5&quot;/&gt;&lt;property id=&quot;20300&quot; value=&quot;Slide 7&quot;/&gt;&lt;property id=&quot;20307&quot; value=&quot;266&quot;/&gt;&lt;/object&gt;&lt;object type=&quot;3&quot; unique_id=&quot;10011&quot;&gt;&lt;property id=&quot;20148&quot; value=&quot;5&quot;/&gt;&lt;property id=&quot;20300&quot; value=&quot;Slide 8&quot;/&gt;&lt;property id=&quot;20307&quot; value=&quot;288&quot;/&gt;&lt;/object&gt;&lt;object type=&quot;3&quot; unique_id=&quot;10012&quot;&gt;&lt;property id=&quot;20148&quot; value=&quot;5&quot;/&gt;&lt;property id=&quot;20300&quot; value=&quot;Slide 9&quot;/&gt;&lt;property id=&quot;20307&quot; value=&quot;289&quot;/&gt;&lt;/object&gt;&lt;object type=&quot;3&quot; unique_id=&quot;10013&quot;&gt;&lt;property id=&quot;20148&quot; value=&quot;5&quot;/&gt;&lt;property id=&quot;20300&quot; value=&quot;Slide 10&quot;/&gt;&lt;property id=&quot;20307&quot; value=&quot;290&quot;/&gt;&lt;/object&gt;&lt;object type=&quot;3&quot; unique_id=&quot;10014&quot;&gt;&lt;property id=&quot;20148&quot; value=&quot;5&quot;/&gt;&lt;property id=&quot;20300&quot; value=&quot;Slide 11&quot;/&gt;&lt;property id=&quot;20307&quot; value=&quot;291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016&quot;&gt;&lt;property id=&quot;20148&quot; value=&quot;5&quot;/&gt;&lt;property id=&quot;20300&quot; value=&quot;Slide 13&quot;/&gt;&lt;property id=&quot;20307&quot; value=&quot;296&quot;/&gt;&lt;/object&gt;&lt;object type=&quot;3&quot; unique_id=&quot;10017&quot;&gt;&lt;property id=&quot;20148&quot; value=&quot;5&quot;/&gt;&lt;property id=&quot;20300&quot; value=&quot;Slide 14&quot;/&gt;&lt;property id=&quot;20307&quot; value=&quot;297&quot;/&gt;&lt;/object&gt;&lt;object type=&quot;3&quot; unique_id=&quot;10018&quot;&gt;&lt;property id=&quot;20148&quot; value=&quot;5&quot;/&gt;&lt;property id=&quot;20300&quot; value=&quot;Slide 15&quot;/&gt;&lt;property id=&quot;20307&quot; value=&quot;298&quot;/&gt;&lt;/object&gt;&lt;object type=&quot;3&quot; unique_id=&quot;10019&quot;&gt;&lt;property id=&quot;20148&quot; value=&quot;5&quot;/&gt;&lt;property id=&quot;20300&quot; value=&quot;Slide 16&quot;/&gt;&lt;property id=&quot;20307&quot; value=&quot;299&quot;/&gt;&lt;/object&gt;&lt;object type=&quot;3&quot; unique_id=&quot;10020&quot;&gt;&lt;property id=&quot;20148&quot; value=&quot;5&quot;/&gt;&lt;property id=&quot;20300&quot; value=&quot;Slide 17&quot;/&gt;&lt;property id=&quot;20307&quot; value=&quot;300&quot;/&gt;&lt;/object&gt;&lt;object type=&quot;3&quot; unique_id=&quot;10021&quot;&gt;&lt;property id=&quot;20148&quot; value=&quot;5&quot;/&gt;&lt;property id=&quot;20300&quot; value=&quot;Slide 18&quot;/&gt;&lt;property id=&quot;20307&quot; value=&quot;265&quot;/&gt;&lt;/object&gt;&lt;object type=&quot;3&quot; unique_id=&quot;10022&quot;&gt;&lt;property id=&quot;20148&quot; value=&quot;5&quot;/&gt;&lt;property id=&quot;20300&quot; value=&quot;Slide 19&quot;/&gt;&lt;property id=&quot;20307&quot; value=&quot;263&quot;/&gt;&lt;/object&gt;&lt;object type=&quot;3&quot; unique_id=&quot;10023&quot;&gt;&lt;property id=&quot;20148&quot; value=&quot;5&quot;/&gt;&lt;property id=&quot;20300&quot; value=&quot;Slide 20&quot;/&gt;&lt;property id=&quot;20307&quot; value=&quot;301&quot;/&gt;&lt;/object&gt;&lt;object type=&quot;3&quot; unique_id=&quot;10024&quot;&gt;&lt;property id=&quot;20148&quot; value=&quot;5&quot;/&gt;&lt;property id=&quot;20300&quot; value=&quot;Slide 21&quot;/&gt;&lt;property id=&quot;20307&quot; value=&quot;273&quot;/&gt;&lt;/object&gt;&lt;object type=&quot;3&quot; unique_id=&quot;10025&quot;&gt;&lt;property id=&quot;20148&quot; value=&quot;5&quot;/&gt;&lt;property id=&quot;20300&quot; value=&quot;Slide 22&quot;/&gt;&lt;property id=&quot;20307&quot; value=&quot;302&quot;/&gt;&lt;/object&gt;&lt;object type=&quot;3&quot; unique_id=&quot;10026&quot;&gt;&lt;property id=&quot;20148&quot; value=&quot;5&quot;/&gt;&lt;property id=&quot;20300&quot; value=&quot;Slide 23&quot;/&gt;&lt;property id=&quot;20307&quot; value=&quot;275&quot;/&gt;&lt;/object&gt;&lt;object type=&quot;3&quot; unique_id=&quot;10027&quot;&gt;&lt;property id=&quot;20148&quot; value=&quot;5&quot;/&gt;&lt;property id=&quot;20300&quot; value=&quot;Slide 24&quot;/&gt;&lt;property id=&quot;20307&quot; value=&quot;303&quot;/&gt;&lt;/object&gt;&lt;object type=&quot;3&quot; unique_id=&quot;10028&quot;&gt;&lt;property id=&quot;20148&quot; value=&quot;5&quot;/&gt;&lt;property id=&quot;20300&quot; value=&quot;Slide 25&quot;/&gt;&lt;property id=&quot;20307&quot; value=&quot;304&quot;/&gt;&lt;/object&gt;&lt;object type=&quot;3&quot; unique_id=&quot;10029&quot;&gt;&lt;property id=&quot;20148&quot; value=&quot;5&quot;/&gt;&lt;property id=&quot;20300&quot; value=&quot;Slide 26&quot;/&gt;&lt;property id=&quot;20307&quot; value=&quot;311&quot;/&gt;&lt;/object&gt;&lt;object type=&quot;3&quot; unique_id=&quot;10030&quot;&gt;&lt;property id=&quot;20148&quot; value=&quot;5&quot;/&gt;&lt;property id=&quot;20300&quot; value=&quot;Slide 27&quot;/&gt;&lt;property id=&quot;20307&quot; value=&quot;310&quot;/&gt;&lt;/object&gt;&lt;object type=&quot;3&quot; unique_id=&quot;10031&quot;&gt;&lt;property id=&quot;20148&quot; value=&quot;5&quot;/&gt;&lt;property id=&quot;20300&quot; value=&quot;Slide 28&quot;/&gt;&lt;property id=&quot;20307&quot; value=&quot;312&quot;/&gt;&lt;/object&gt;&lt;object type=&quot;3&quot; unique_id=&quot;10032&quot;&gt;&lt;property id=&quot;20148&quot; value=&quot;5&quot;/&gt;&lt;property id=&quot;20300&quot; value=&quot;Slide 29&quot;/&gt;&lt;property id=&quot;20307&quot; value=&quot;313&quot;/&gt;&lt;/object&gt;&lt;object type=&quot;3&quot; unique_id=&quot;10033&quot;&gt;&lt;property id=&quot;20148&quot; value=&quot;5&quot;/&gt;&lt;property id=&quot;20300&quot; value=&quot;Slide 30&quot;/&gt;&lt;property id=&quot;20307&quot; value=&quot;314&quot;/&gt;&lt;/object&gt;&lt;object type=&quot;3&quot; unique_id=&quot;10034&quot;&gt;&lt;property id=&quot;20148&quot; value=&quot;5&quot;/&gt;&lt;property id=&quot;20300&quot; value=&quot;Slide 31&quot;/&gt;&lt;property id=&quot;20307&quot; value=&quot;315&quot;/&gt;&lt;/object&gt;&lt;object type=&quot;3&quot; unique_id=&quot;10035&quot;&gt;&lt;property id=&quot;20148&quot; value=&quot;5&quot;/&gt;&lt;property id=&quot;20300&quot; value=&quot;Slide 32&quot;/&gt;&lt;property id=&quot;20307&quot; value=&quot;316&quot;/&gt;&lt;/object&gt;&lt;object type=&quot;3&quot; unique_id=&quot;10036&quot;&gt;&lt;property id=&quot;20148&quot; value=&quot;5&quot;/&gt;&lt;property id=&quot;20300&quot; value=&quot;Slide 33&quot;/&gt;&lt;property id=&quot;20307&quot; value=&quot;294&quot;/&gt;&lt;/object&gt;&lt;object type=&quot;3&quot; unique_id=&quot;10037&quot;&gt;&lt;property id=&quot;20148&quot; value=&quot;5&quot;/&gt;&lt;property id=&quot;20300&quot; value=&quot;Slide 34&quot;/&gt;&lt;property id=&quot;20307&quot; value=&quot;305&quot;/&gt;&lt;/object&gt;&lt;object type=&quot;3&quot; unique_id=&quot;10038&quot;&gt;&lt;property id=&quot;20148&quot; value=&quot;5&quot;/&gt;&lt;property id=&quot;20300&quot; value=&quot;Slide 35&quot;/&gt;&lt;property id=&quot;20307&quot; value=&quot;317&quot;/&gt;&lt;/object&gt;&lt;object type=&quot;3&quot; unique_id=&quot;10039&quot;&gt;&lt;property id=&quot;20148&quot; value=&quot;5&quot;/&gt;&lt;property id=&quot;20300&quot; value=&quot;Slide 36&quot;/&gt;&lt;property id=&quot;20307&quot; value=&quot;318&quot;/&gt;&lt;/object&gt;&lt;object type=&quot;3&quot; unique_id=&quot;10040&quot;&gt;&lt;property id=&quot;20148&quot; value=&quot;5&quot;/&gt;&lt;property id=&quot;20300&quot; value=&quot;Slide 37&quot;/&gt;&lt;property id=&quot;20307&quot; value=&quot;319&quot;/&gt;&lt;/object&gt;&lt;object type=&quot;3&quot; unique_id=&quot;10041&quot;&gt;&lt;property id=&quot;20148&quot; value=&quot;5&quot;/&gt;&lt;property id=&quot;20300&quot; value=&quot;Slide 38&quot;/&gt;&lt;property id=&quot;20307&quot; value=&quot;320&quot;/&gt;&lt;/object&gt;&lt;object type=&quot;3&quot; unique_id=&quot;10042&quot;&gt;&lt;property id=&quot;20148&quot; value=&quot;5&quot;/&gt;&lt;property id=&quot;20300&quot; value=&quot;Slide 39&quot;/&gt;&lt;property id=&quot;20307&quot; value=&quot;321&quot;/&gt;&lt;/object&gt;&lt;object type=&quot;3&quot; unique_id=&quot;10043&quot;&gt;&lt;property id=&quot;20148&quot; value=&quot;5&quot;/&gt;&lt;property id=&quot;20300&quot; value=&quot;Slide 40&quot;/&gt;&lt;property id=&quot;20307&quot; value=&quot;322&quot;/&gt;&lt;/object&gt;&lt;object type=&quot;3&quot; unique_id=&quot;10044&quot;&gt;&lt;property id=&quot;20148&quot; value=&quot;5&quot;/&gt;&lt;property id=&quot;20300&quot; value=&quot;Slide 41&quot;/&gt;&lt;property id=&quot;20307&quot; value=&quot;323&quot;/&gt;&lt;/object&gt;&lt;object type=&quot;3&quot; unique_id=&quot;10045&quot;&gt;&lt;property id=&quot;20148&quot; value=&quot;5&quot;/&gt;&lt;property id=&quot;20300&quot; value=&quot;Slide 42&quot;/&gt;&lt;property id=&quot;20307&quot; value=&quot;306&quot;/&gt;&lt;/object&gt;&lt;object type=&quot;3&quot; unique_id=&quot;10046&quot;&gt;&lt;property id=&quot;20148&quot; value=&quot;5&quot;/&gt;&lt;property id=&quot;20300&quot; value=&quot;Slide 43&quot;/&gt;&lt;property id=&quot;20307&quot; value=&quot;307&quot;/&gt;&lt;/object&gt;&lt;object type=&quot;3&quot; unique_id=&quot;10047&quot;&gt;&lt;property id=&quot;20148&quot; value=&quot;5&quot;/&gt;&lt;property id=&quot;20300&quot; value=&quot;Slide 44&quot;/&gt;&lt;property id=&quot;20307&quot; value=&quot;324&quot;/&gt;&lt;/object&gt;&lt;object type=&quot;3&quot; unique_id=&quot;10048&quot;&gt;&lt;property id=&quot;20148&quot; value=&quot;5&quot;/&gt;&lt;property id=&quot;20300&quot; value=&quot;Slide 45&quot;/&gt;&lt;property id=&quot;20307&quot; value=&quot;325&quot;/&gt;&lt;/object&gt;&lt;object type=&quot;3&quot; unique_id=&quot;10049&quot;&gt;&lt;property id=&quot;20148&quot; value=&quot;5&quot;/&gt;&lt;property id=&quot;20300&quot; value=&quot;Slide 46&quot;/&gt;&lt;property id=&quot;20307&quot; value=&quot;326&quot;/&gt;&lt;/object&gt;&lt;object type=&quot;3&quot; unique_id=&quot;10050&quot;&gt;&lt;property id=&quot;20148&quot; value=&quot;5&quot;/&gt;&lt;property id=&quot;20300&quot; value=&quot;Slide 47&quot;/&gt;&lt;property id=&quot;20307&quot; value=&quot;327&quot;/&gt;&lt;/object&gt;&lt;object type=&quot;3&quot; unique_id=&quot;10051&quot;&gt;&lt;property id=&quot;20148&quot; value=&quot;5&quot;/&gt;&lt;property id=&quot;20300&quot; value=&quot;Slide 48&quot;/&gt;&lt;property id=&quot;20307&quot; value=&quot;328&quot;/&gt;&lt;/object&gt;&lt;object type=&quot;3&quot; unique_id=&quot;10052&quot;&gt;&lt;property id=&quot;20148&quot; value=&quot;5&quot;/&gt;&lt;property id=&quot;20300&quot; value=&quot;Slide 49&quot;/&gt;&lt;property id=&quot;20307&quot; value=&quot;329&quot;/&gt;&lt;/object&gt;&lt;object type=&quot;3&quot; unique_id=&quot;10053&quot;&gt;&lt;property id=&quot;20148&quot; value=&quot;5&quot;/&gt;&lt;property id=&quot;20300&quot; value=&quot;Slide 50&quot;/&gt;&lt;property id=&quot;20307&quot; value=&quot;330&quot;/&gt;&lt;/object&gt;&lt;object type=&quot;3&quot; unique_id=&quot;10054&quot;&gt;&lt;property id=&quot;20148&quot; value=&quot;5&quot;/&gt;&lt;property id=&quot;20300&quot; value=&quot;Slide 51&quot;/&gt;&lt;property id=&quot;20307&quot; value=&quot;295&quot;/&gt;&lt;/object&gt;&lt;object type=&quot;3&quot; unique_id=&quot;10055&quot;&gt;&lt;property id=&quot;20148&quot; value=&quot;5&quot;/&gt;&lt;property id=&quot;20300&quot; value=&quot;Slide 52&quot;/&gt;&lt;property id=&quot;20307&quot; value=&quot;308&quot;/&gt;&lt;/object&gt;&lt;object type=&quot;3&quot; unique_id=&quot;10056&quot;&gt;&lt;property id=&quot;20148&quot; value=&quot;5&quot;/&gt;&lt;property id=&quot;20300&quot; value=&quot;Slide 53&quot;/&gt;&lt;property id=&quot;20307&quot; value=&quot;331&quot;/&gt;&lt;/object&gt;&lt;object type=&quot;3&quot; unique_id=&quot;10057&quot;&gt;&lt;property id=&quot;20148&quot; value=&quot;5&quot;/&gt;&lt;property id=&quot;20300&quot; value=&quot;Slide 54&quot;/&gt;&lt;property id=&quot;20307&quot; value=&quot;332&quot;/&gt;&lt;/object&gt;&lt;object type=&quot;3&quot; unique_id=&quot;10058&quot;&gt;&lt;property id=&quot;20148&quot; value=&quot;5&quot;/&gt;&lt;property id=&quot;20300&quot; value=&quot;Slide 55&quot;/&gt;&lt;property id=&quot;20307&quot; value=&quot;333&quot;/&gt;&lt;/object&gt;&lt;object type=&quot;3&quot; unique_id=&quot;10059&quot;&gt;&lt;property id=&quot;20148&quot; value=&quot;5&quot;/&gt;&lt;property id=&quot;20300&quot; value=&quot;Slide 56&quot;/&gt;&lt;property id=&quot;20307&quot; value=&quot;334&quot;/&gt;&lt;/object&gt;&lt;object type=&quot;3&quot; unique_id=&quot;10060&quot;&gt;&lt;property id=&quot;20148&quot; value=&quot;5&quot;/&gt;&lt;property id=&quot;20300&quot; value=&quot;Slide 57&quot;/&gt;&lt;property id=&quot;20307&quot; value=&quot;335&quot;/&gt;&lt;/object&gt;&lt;object type=&quot;3&quot; unique_id=&quot;10061&quot;&gt;&lt;property id=&quot;20148&quot; value=&quot;5&quot;/&gt;&lt;property id=&quot;20300&quot; value=&quot;Slide 58&quot;/&gt;&lt;property id=&quot;20307&quot; value=&quot;336&quot;/&gt;&lt;/object&gt;&lt;object type=&quot;3&quot; unique_id=&quot;10062&quot;&gt;&lt;property id=&quot;20148&quot; value=&quot;5&quot;/&gt;&lt;property id=&quot;20300&quot; value=&quot;Slide 59&quot;/&gt;&lt;property id=&quot;20307&quot; value=&quot;337&quot;/&gt;&lt;/object&gt;&lt;object type=&quot;3&quot; unique_id=&quot;10063&quot;&gt;&lt;property id=&quot;20148&quot; value=&quot;5&quot;/&gt;&lt;property id=&quot;20300&quot; value=&quot;Slide 60&quot;/&gt;&lt;property id=&quot;20307&quot; value=&quot;30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1395</Words>
  <Application>Microsoft Office PowerPoint</Application>
  <PresentationFormat>On-screen Show (4:3)</PresentationFormat>
  <Paragraphs>174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Wingdings</vt:lpstr>
      <vt:lpstr>Bradley Hand ITC TT-Bold</vt:lpstr>
      <vt:lpstr>Office Theme</vt:lpstr>
      <vt:lpstr>Slide 1</vt:lpstr>
      <vt:lpstr>Slide 2</vt:lpstr>
      <vt:lpstr>Slide 3</vt:lpstr>
      <vt:lpstr>Slide 4</vt:lpstr>
      <vt:lpstr>Promoting Health  in Kenya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Promoting Health  in Kenya</vt:lpstr>
      <vt:lpstr>Slide 39</vt:lpstr>
    </vt:vector>
  </TitlesOfParts>
  <Company>U.S. Department of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Health  in Kenya</dc:title>
  <dc:creator>GrationJS</dc:creator>
  <cp:lastModifiedBy>mirungu</cp:lastModifiedBy>
  <cp:revision>54</cp:revision>
  <dcterms:created xsi:type="dcterms:W3CDTF">2011-10-03T16:57:41Z</dcterms:created>
  <dcterms:modified xsi:type="dcterms:W3CDTF">2011-10-11T10:31:45Z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ID">
    <vt:lpwstr>82ed8956ba3f47e485f070cfad2b8d4e</vt:lpwstr>
  </property>
</Properties>
</file>